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9" r:id="rId2"/>
    <p:sldId id="256" r:id="rId3"/>
    <p:sldId id="257" r:id="rId4"/>
    <p:sldId id="258" r:id="rId5"/>
    <p:sldId id="261" r:id="rId6"/>
    <p:sldId id="264" r:id="rId7"/>
    <p:sldId id="300" r:id="rId8"/>
    <p:sldId id="277" r:id="rId9"/>
    <p:sldId id="278" r:id="rId10"/>
    <p:sldId id="280" r:id="rId11"/>
    <p:sldId id="279" r:id="rId12"/>
    <p:sldId id="281" r:id="rId13"/>
    <p:sldId id="282" r:id="rId14"/>
    <p:sldId id="299" r:id="rId15"/>
    <p:sldId id="286" r:id="rId16"/>
    <p:sldId id="287" r:id="rId17"/>
    <p:sldId id="292" r:id="rId18"/>
    <p:sldId id="294" r:id="rId19"/>
    <p:sldId id="295" r:id="rId20"/>
    <p:sldId id="265" r:id="rId21"/>
    <p:sldId id="296" r:id="rId22"/>
    <p:sldId id="291" r:id="rId23"/>
    <p:sldId id="297" r:id="rId24"/>
    <p:sldId id="270" r:id="rId25"/>
    <p:sldId id="266" r:id="rId26"/>
    <p:sldId id="298" r:id="rId27"/>
    <p:sldId id="290" r:id="rId28"/>
    <p:sldId id="271" r:id="rId29"/>
    <p:sldId id="273" r:id="rId30"/>
    <p:sldId id="27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E2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37"/>
    <p:restoredTop sz="89810"/>
  </p:normalViewPr>
  <p:slideViewPr>
    <p:cSldViewPr snapToGrid="0" snapToObjects="1">
      <p:cViewPr>
        <p:scale>
          <a:sx n="85" d="100"/>
          <a:sy n="85" d="100"/>
        </p:scale>
        <p:origin x="1064"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223465-FD8C-7A48-BACE-F8107746227C}" type="datetimeFigureOut">
              <a:rPr lang="en-US" smtClean="0"/>
              <a:t>9/27/17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19976-4535-C945-A416-A648C35452B8}" type="slidenum">
              <a:rPr lang="en-US" smtClean="0"/>
              <a:t>‹#›</a:t>
            </a:fld>
            <a:endParaRPr lang="en-US"/>
          </a:p>
        </p:txBody>
      </p:sp>
    </p:spTree>
    <p:extLst>
      <p:ext uri="{BB962C8B-B14F-4D97-AF65-F5344CB8AC3E}">
        <p14:creationId xmlns:p14="http://schemas.microsoft.com/office/powerpoint/2010/main" val="2088152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Think about Q, James Bond’s</a:t>
            </a:r>
            <a:r>
              <a:rPr lang="en-US" i="1" baseline="0" dirty="0" smtClean="0"/>
              <a:t> invisible other half</a:t>
            </a:r>
            <a:r>
              <a:rPr lang="en-US" i="1" dirty="0" smtClean="0"/>
              <a:t>. He is the person behind the success of Bond’s spy adventures. Q is essential to Bond’s work by providing him not only with the tools he needs but the resources and information he must have to use the tools effectively and all</a:t>
            </a:r>
            <a:r>
              <a:rPr lang="en-US" i="1" baseline="0" dirty="0" smtClean="0"/>
              <a:t> of this at precisely the time and in precisely the way that he needs them</a:t>
            </a:r>
            <a:r>
              <a:rPr lang="en-US" i="1"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does not talk down to him or waste his time. It anticipates his needs, but does not offer him everything he might ever need, all the time.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Similarly your job as a content developer is to provide</a:t>
            </a:r>
            <a:r>
              <a:rPr lang="en-US" i="1" baseline="0" dirty="0" smtClean="0"/>
              <a:t> your audience with the same considerations.</a:t>
            </a:r>
            <a:endParaRPr lang="en-US" i="1" dirty="0" smtClean="0"/>
          </a:p>
          <a:p>
            <a:endParaRPr lang="en-US" dirty="0"/>
          </a:p>
        </p:txBody>
      </p:sp>
      <p:sp>
        <p:nvSpPr>
          <p:cNvPr id="4" name="Slide Number Placeholder 3"/>
          <p:cNvSpPr>
            <a:spLocks noGrp="1"/>
          </p:cNvSpPr>
          <p:nvPr>
            <p:ph type="sldNum" sz="quarter" idx="10"/>
          </p:nvPr>
        </p:nvSpPr>
        <p:spPr/>
        <p:txBody>
          <a:bodyPr/>
          <a:lstStyle/>
          <a:p>
            <a:fld id="{3F419976-4535-C945-A416-A648C35452B8}" type="slidenum">
              <a:rPr lang="en-US" smtClean="0"/>
              <a:t>1</a:t>
            </a:fld>
            <a:endParaRPr lang="en-US"/>
          </a:p>
        </p:txBody>
      </p:sp>
    </p:spTree>
    <p:extLst>
      <p:ext uri="{BB962C8B-B14F-4D97-AF65-F5344CB8AC3E}">
        <p14:creationId xmlns:p14="http://schemas.microsoft.com/office/powerpoint/2010/main" val="1974534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you consider</a:t>
            </a:r>
            <a:r>
              <a:rPr lang="en-US" baseline="0" dirty="0" smtClean="0"/>
              <a:t> these for every piece of content that you write. For example, your message will likely always change, and your audience could vary from page to page.</a:t>
            </a:r>
            <a:endParaRPr lang="en-US" dirty="0"/>
          </a:p>
        </p:txBody>
      </p:sp>
      <p:sp>
        <p:nvSpPr>
          <p:cNvPr id="4" name="Slide Number Placeholder 3"/>
          <p:cNvSpPr>
            <a:spLocks noGrp="1"/>
          </p:cNvSpPr>
          <p:nvPr>
            <p:ph type="sldNum" sz="quarter" idx="10"/>
          </p:nvPr>
        </p:nvSpPr>
        <p:spPr/>
        <p:txBody>
          <a:bodyPr/>
          <a:lstStyle/>
          <a:p>
            <a:fld id="{3F419976-4535-C945-A416-A648C35452B8}" type="slidenum">
              <a:rPr lang="en-US" smtClean="0"/>
              <a:t>10</a:t>
            </a:fld>
            <a:endParaRPr lang="en-US"/>
          </a:p>
        </p:txBody>
      </p:sp>
    </p:spTree>
    <p:extLst>
      <p:ext uri="{BB962C8B-B14F-4D97-AF65-F5344CB8AC3E}">
        <p14:creationId xmlns:p14="http://schemas.microsoft.com/office/powerpoint/2010/main" val="2099404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now we’ve switched to the rhetorical hexagram.</a:t>
            </a:r>
          </a:p>
          <a:p>
            <a:endParaRPr lang="en-US" baseline="0" dirty="0" smtClean="0"/>
          </a:p>
          <a:p>
            <a:r>
              <a:rPr lang="en-US" baseline="0" dirty="0" smtClean="0"/>
              <a:t>Three additional elements to consider.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Remember that if</a:t>
            </a:r>
            <a:r>
              <a:rPr lang="en-US" baseline="0" dirty="0" smtClean="0"/>
              <a:t> you have any trouble determining any of these, you can always rely on the elements on either side. For example, if you are having a tough time determining what style you should use, the best approach would be to consider ”audience” and “message.”</a:t>
            </a:r>
            <a:endParaRPr lang="en-US" dirty="0" smtClean="0"/>
          </a:p>
          <a:p>
            <a:endParaRPr lang="en-US" dirty="0"/>
          </a:p>
        </p:txBody>
      </p:sp>
      <p:sp>
        <p:nvSpPr>
          <p:cNvPr id="4" name="Slide Number Placeholder 3"/>
          <p:cNvSpPr>
            <a:spLocks noGrp="1"/>
          </p:cNvSpPr>
          <p:nvPr>
            <p:ph type="sldNum" sz="quarter" idx="10"/>
          </p:nvPr>
        </p:nvSpPr>
        <p:spPr/>
        <p:txBody>
          <a:bodyPr/>
          <a:lstStyle/>
          <a:p>
            <a:fld id="{3F419976-4535-C945-A416-A648C35452B8}" type="slidenum">
              <a:rPr lang="en-US" smtClean="0"/>
              <a:t>12</a:t>
            </a:fld>
            <a:endParaRPr lang="en-US"/>
          </a:p>
        </p:txBody>
      </p:sp>
    </p:spTree>
    <p:extLst>
      <p:ext uri="{BB962C8B-B14F-4D97-AF65-F5344CB8AC3E}">
        <p14:creationId xmlns:p14="http://schemas.microsoft.com/office/powerpoint/2010/main" val="462696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that I’ve introduced the situation around which you should set</a:t>
            </a:r>
            <a:r>
              <a:rPr lang="en-US" baseline="0" dirty="0" smtClean="0"/>
              <a:t> up for writing your content, let’s talk about ways to actually put this into practice.</a:t>
            </a:r>
            <a:endParaRPr lang="en-US" dirty="0"/>
          </a:p>
        </p:txBody>
      </p:sp>
      <p:sp>
        <p:nvSpPr>
          <p:cNvPr id="4" name="Slide Number Placeholder 3"/>
          <p:cNvSpPr>
            <a:spLocks noGrp="1"/>
          </p:cNvSpPr>
          <p:nvPr>
            <p:ph type="sldNum" sz="quarter" idx="10"/>
          </p:nvPr>
        </p:nvSpPr>
        <p:spPr/>
        <p:txBody>
          <a:bodyPr/>
          <a:lstStyle/>
          <a:p>
            <a:fld id="{3F419976-4535-C945-A416-A648C35452B8}" type="slidenum">
              <a:rPr lang="en-US" smtClean="0"/>
              <a:t>15</a:t>
            </a:fld>
            <a:endParaRPr lang="en-US"/>
          </a:p>
        </p:txBody>
      </p:sp>
    </p:spTree>
    <p:extLst>
      <p:ext uri="{BB962C8B-B14F-4D97-AF65-F5344CB8AC3E}">
        <p14:creationId xmlns:p14="http://schemas.microsoft.com/office/powerpoint/2010/main" val="414889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“appropriate” web content look like? It actually has everything to do with what we just discussed.</a:t>
            </a:r>
            <a:endParaRPr lang="en-US" dirty="0"/>
          </a:p>
        </p:txBody>
      </p:sp>
      <p:sp>
        <p:nvSpPr>
          <p:cNvPr id="4" name="Slide Number Placeholder 3"/>
          <p:cNvSpPr>
            <a:spLocks noGrp="1"/>
          </p:cNvSpPr>
          <p:nvPr>
            <p:ph type="sldNum" sz="quarter" idx="10"/>
          </p:nvPr>
        </p:nvSpPr>
        <p:spPr/>
        <p:txBody>
          <a:bodyPr/>
          <a:lstStyle/>
          <a:p>
            <a:fld id="{3F419976-4535-C945-A416-A648C35452B8}" type="slidenum">
              <a:rPr lang="en-US" smtClean="0"/>
              <a:t>16</a:t>
            </a:fld>
            <a:endParaRPr lang="en-US"/>
          </a:p>
        </p:txBody>
      </p:sp>
    </p:spTree>
    <p:extLst>
      <p:ext uri="{BB962C8B-B14F-4D97-AF65-F5344CB8AC3E}">
        <p14:creationId xmlns:p14="http://schemas.microsoft.com/office/powerpoint/2010/main" val="1944613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it mean for content for content to be “user-centered?”</a:t>
            </a:r>
          </a:p>
          <a:p>
            <a:endParaRPr lang="en-US" dirty="0" smtClean="0"/>
          </a:p>
          <a:p>
            <a:pPr marL="0" indent="0">
              <a:buNone/>
            </a:pPr>
            <a:r>
              <a:rPr lang="en-US" dirty="0" smtClean="0"/>
              <a:t>Skip mission statements, “About” pages, and press releases unless they are directly appropriate for your users.</a:t>
            </a:r>
          </a:p>
          <a:p>
            <a:pPr marL="0" indent="0">
              <a:buNone/>
            </a:pPr>
            <a:endParaRPr lang="en-US" dirty="0" smtClean="0"/>
          </a:p>
          <a:p>
            <a:pPr marL="0" indent="0">
              <a:buNone/>
            </a:pPr>
            <a:r>
              <a:rPr lang="en-US" dirty="0" smtClean="0"/>
              <a:t>Same with social media: do you need a snapchat, an Instagram, and a YouTube channel?</a:t>
            </a:r>
          </a:p>
          <a:p>
            <a:endParaRPr lang="en-US" dirty="0"/>
          </a:p>
        </p:txBody>
      </p:sp>
      <p:sp>
        <p:nvSpPr>
          <p:cNvPr id="4" name="Slide Number Placeholder 3"/>
          <p:cNvSpPr>
            <a:spLocks noGrp="1"/>
          </p:cNvSpPr>
          <p:nvPr>
            <p:ph type="sldNum" sz="quarter" idx="10"/>
          </p:nvPr>
        </p:nvSpPr>
        <p:spPr/>
        <p:txBody>
          <a:bodyPr/>
          <a:lstStyle/>
          <a:p>
            <a:fld id="{3F419976-4535-C945-A416-A648C35452B8}" type="slidenum">
              <a:rPr lang="en-US" smtClean="0"/>
              <a:t>18</a:t>
            </a:fld>
            <a:endParaRPr lang="en-US"/>
          </a:p>
        </p:txBody>
      </p:sp>
    </p:spTree>
    <p:extLst>
      <p:ext uri="{BB962C8B-B14F-4D97-AF65-F5344CB8AC3E}">
        <p14:creationId xmlns:p14="http://schemas.microsoft.com/office/powerpoint/2010/main" val="81085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regulations for IRB (especially if you plan on making public or  publishing any part of these tests)</a:t>
            </a:r>
          </a:p>
          <a:p>
            <a:endParaRPr lang="en-US" dirty="0" smtClean="0"/>
          </a:p>
          <a:p>
            <a:r>
              <a:rPr lang="en-US" dirty="0" smtClean="0"/>
              <a:t>What does</a:t>
            </a:r>
            <a:r>
              <a:rPr lang="en-US" baseline="0" dirty="0" smtClean="0"/>
              <a:t> asking good questions mean?</a:t>
            </a:r>
          </a:p>
          <a:p>
            <a:endParaRPr lang="en-US" baseline="0" dirty="0" smtClean="0"/>
          </a:p>
          <a:p>
            <a:r>
              <a:rPr lang="en-US" baseline="0" dirty="0" smtClean="0"/>
              <a:t>How can you conduct a basic usability test? (Give a task and either record or observe)</a:t>
            </a:r>
            <a:endParaRPr lang="en-US" dirty="0"/>
          </a:p>
        </p:txBody>
      </p:sp>
      <p:sp>
        <p:nvSpPr>
          <p:cNvPr id="4" name="Slide Number Placeholder 3"/>
          <p:cNvSpPr>
            <a:spLocks noGrp="1"/>
          </p:cNvSpPr>
          <p:nvPr>
            <p:ph type="sldNum" sz="quarter" idx="10"/>
          </p:nvPr>
        </p:nvSpPr>
        <p:spPr/>
        <p:txBody>
          <a:bodyPr/>
          <a:lstStyle/>
          <a:p>
            <a:fld id="{3F419976-4535-C945-A416-A648C35452B8}" type="slidenum">
              <a:rPr lang="en-US" smtClean="0"/>
              <a:t>19</a:t>
            </a:fld>
            <a:endParaRPr lang="en-US"/>
          </a:p>
        </p:txBody>
      </p:sp>
    </p:spTree>
    <p:extLst>
      <p:ext uri="{BB962C8B-B14F-4D97-AF65-F5344CB8AC3E}">
        <p14:creationId xmlns:p14="http://schemas.microsoft.com/office/powerpoint/2010/main" val="2086999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can you make sure content is consistent?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does mean that if you call something a “enrolled student” in one place, you definitely can’t call it a “degree-seeking student in another place. Though they may mean the same thing to you, your audience may be looking for a nuanced difference between the two.</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Consistent content does not mean stagnant content. It does mean taking the guesswork out of finding information.</a:t>
            </a:r>
          </a:p>
          <a:p>
            <a:endParaRPr lang="en-US" dirty="0"/>
          </a:p>
        </p:txBody>
      </p:sp>
      <p:sp>
        <p:nvSpPr>
          <p:cNvPr id="4" name="Slide Number Placeholder 3"/>
          <p:cNvSpPr>
            <a:spLocks noGrp="1"/>
          </p:cNvSpPr>
          <p:nvPr>
            <p:ph type="sldNum" sz="quarter" idx="10"/>
          </p:nvPr>
        </p:nvSpPr>
        <p:spPr/>
        <p:txBody>
          <a:bodyPr/>
          <a:lstStyle/>
          <a:p>
            <a:fld id="{3F419976-4535-C945-A416-A648C35452B8}" type="slidenum">
              <a:rPr lang="en-US" smtClean="0"/>
              <a:t>21</a:t>
            </a:fld>
            <a:endParaRPr lang="en-US"/>
          </a:p>
        </p:txBody>
      </p:sp>
    </p:spTree>
    <p:extLst>
      <p:ext uri="{BB962C8B-B14F-4D97-AF65-F5344CB8AC3E}">
        <p14:creationId xmlns:p14="http://schemas.microsoft.com/office/powerpoint/2010/main" val="1172569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is that? And doesn’t </a:t>
            </a:r>
            <a:r>
              <a:rPr lang="en-US" dirty="0" err="1" smtClean="0"/>
              <a:t>OMNIUpdate</a:t>
            </a:r>
            <a:r>
              <a:rPr lang="en-US" dirty="0" smtClean="0"/>
              <a:t> already give us a consistent, rigid template to use?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style sheet for your organization might mean specifying in which instances you spell out “Science Technology Engineering Math” and when you just use the acronym “STEM.”</a:t>
            </a:r>
          </a:p>
          <a:p>
            <a:endParaRPr lang="en-US" dirty="0" smtClean="0"/>
          </a:p>
          <a:p>
            <a:r>
              <a:rPr lang="en-US" dirty="0" smtClean="0"/>
              <a:t>You may also choose to use</a:t>
            </a:r>
            <a:r>
              <a:rPr lang="en-US" baseline="0" dirty="0" smtClean="0"/>
              <a:t> a commonly used style guide as your default, for example, the Chicago Manual of Style, (I would recommend this), but it’s not a substitute for what your organization needs specifically.</a:t>
            </a:r>
          </a:p>
          <a:p>
            <a:endParaRPr lang="en-US" baseline="0" dirty="0" smtClean="0"/>
          </a:p>
          <a:p>
            <a:r>
              <a:rPr lang="en-US" baseline="0" dirty="0" smtClean="0"/>
              <a:t>Will something be a L1 or an L2? (Goes beyond just bullet points)</a:t>
            </a:r>
            <a:endParaRPr lang="en-US" dirty="0"/>
          </a:p>
        </p:txBody>
      </p:sp>
      <p:sp>
        <p:nvSpPr>
          <p:cNvPr id="4" name="Slide Number Placeholder 3"/>
          <p:cNvSpPr>
            <a:spLocks noGrp="1"/>
          </p:cNvSpPr>
          <p:nvPr>
            <p:ph type="sldNum" sz="quarter" idx="10"/>
          </p:nvPr>
        </p:nvSpPr>
        <p:spPr/>
        <p:txBody>
          <a:bodyPr/>
          <a:lstStyle/>
          <a:p>
            <a:fld id="{3F419976-4535-C945-A416-A648C35452B8}" type="slidenum">
              <a:rPr lang="en-US" smtClean="0"/>
              <a:t>22</a:t>
            </a:fld>
            <a:endParaRPr lang="en-US"/>
          </a:p>
        </p:txBody>
      </p:sp>
    </p:spTree>
    <p:extLst>
      <p:ext uri="{BB962C8B-B14F-4D97-AF65-F5344CB8AC3E}">
        <p14:creationId xmlns:p14="http://schemas.microsoft.com/office/powerpoint/2010/main" val="2141104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can you make sure content</a:t>
            </a:r>
            <a:r>
              <a:rPr lang="en-US" baseline="0" dirty="0" smtClean="0"/>
              <a:t> is clear and concise? Do you have any strategies?</a:t>
            </a:r>
          </a:p>
          <a:p>
            <a:endParaRPr lang="en-US" baseline="0" dirty="0" smtClean="0"/>
          </a:p>
          <a:p>
            <a:r>
              <a:rPr lang="en-US" baseline="0" dirty="0" smtClean="0"/>
              <a:t>Revision and editing</a:t>
            </a:r>
            <a:endParaRPr lang="en-US" dirty="0"/>
          </a:p>
        </p:txBody>
      </p:sp>
      <p:sp>
        <p:nvSpPr>
          <p:cNvPr id="4" name="Slide Number Placeholder 3"/>
          <p:cNvSpPr>
            <a:spLocks noGrp="1"/>
          </p:cNvSpPr>
          <p:nvPr>
            <p:ph type="sldNum" sz="quarter" idx="10"/>
          </p:nvPr>
        </p:nvSpPr>
        <p:spPr/>
        <p:txBody>
          <a:bodyPr/>
          <a:lstStyle/>
          <a:p>
            <a:fld id="{3F419976-4535-C945-A416-A648C35452B8}" type="slidenum">
              <a:rPr lang="en-US" smtClean="0"/>
              <a:t>23</a:t>
            </a:fld>
            <a:endParaRPr lang="en-US"/>
          </a:p>
        </p:txBody>
      </p:sp>
    </p:spTree>
    <p:extLst>
      <p:ext uri="{BB962C8B-B14F-4D97-AF65-F5344CB8AC3E}">
        <p14:creationId xmlns:p14="http://schemas.microsoft.com/office/powerpoint/2010/main" val="1848745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Organization has to make</a:t>
            </a:r>
            <a:r>
              <a:rPr lang="en-US" baseline="0" dirty="0" smtClean="0"/>
              <a:t> sense to your user (not just to you).</a:t>
            </a:r>
          </a:p>
          <a:p>
            <a:endParaRPr lang="en-US" baseline="0" dirty="0" smtClean="0"/>
          </a:p>
          <a:p>
            <a:r>
              <a:rPr lang="en-US" baseline="0" dirty="0" smtClean="0"/>
              <a:t>Sentence Structure and Variation</a:t>
            </a:r>
          </a:p>
          <a:p>
            <a:r>
              <a:rPr lang="en-US" baseline="0" dirty="0" smtClean="0"/>
              <a:t>Known/New information</a:t>
            </a:r>
          </a:p>
          <a:p>
            <a:r>
              <a:rPr lang="en-US" baseline="0" dirty="0" smtClean="0"/>
              <a:t>Short vs. Long Sentences</a:t>
            </a:r>
          </a:p>
          <a:p>
            <a:endParaRPr lang="en-US" baseline="0" dirty="0" smtClean="0"/>
          </a:p>
          <a:p>
            <a:endParaRPr lang="en-US" baseline="0" dirty="0" smtClean="0"/>
          </a:p>
          <a:p>
            <a:r>
              <a:rPr lang="en-US" baseline="0" dirty="0" smtClean="0"/>
              <a:t>Does anyone know the difference between revision and editing? </a:t>
            </a:r>
          </a:p>
          <a:p>
            <a:r>
              <a:rPr lang="en-US" baseline="0" dirty="0" smtClean="0"/>
              <a:t>Things to consider when revising</a:t>
            </a:r>
          </a:p>
          <a:p>
            <a:r>
              <a:rPr lang="en-US" baseline="0" dirty="0" smtClean="0"/>
              <a:t>Things to consider </a:t>
            </a:r>
            <a:endParaRPr lang="en-US" dirty="0"/>
          </a:p>
        </p:txBody>
      </p:sp>
      <p:sp>
        <p:nvSpPr>
          <p:cNvPr id="4" name="Slide Number Placeholder 3"/>
          <p:cNvSpPr>
            <a:spLocks noGrp="1"/>
          </p:cNvSpPr>
          <p:nvPr>
            <p:ph type="sldNum" sz="quarter" idx="10"/>
          </p:nvPr>
        </p:nvSpPr>
        <p:spPr/>
        <p:txBody>
          <a:bodyPr/>
          <a:lstStyle/>
          <a:p>
            <a:fld id="{3F419976-4535-C945-A416-A648C35452B8}" type="slidenum">
              <a:rPr lang="en-US" smtClean="0"/>
              <a:t>24</a:t>
            </a:fld>
            <a:endParaRPr lang="en-US"/>
          </a:p>
        </p:txBody>
      </p:sp>
    </p:spTree>
    <p:extLst>
      <p:ext uri="{BB962C8B-B14F-4D97-AF65-F5344CB8AC3E}">
        <p14:creationId xmlns:p14="http://schemas.microsoft.com/office/powerpoint/2010/main" val="1688494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presentation is composed of several parts. First, an overview of the the rhetorical triangle will illustrate the different components to take into consideration when writing content. Secondly, a breakdown of the three steps for writing content in relation to the writing process, getting started, writing, and publishing/maintaining, with strategies for accomplishing each step. Finally, a brief introduction to how the KSU Writing Center can help you at any of these strategies and at any point in your writing process. </a:t>
            </a:r>
          </a:p>
          <a:p>
            <a:endParaRPr lang="en-US" baseline="0" dirty="0" smtClean="0"/>
          </a:p>
          <a:p>
            <a:r>
              <a:rPr lang="en-US" baseline="0" dirty="0" smtClean="0"/>
              <a:t>Additionally, I am conducting a brief study on whether presentations such as these about writing in the workplace are an effective way to reach and engage faculty and staff in our community in an effort to improve our offerings specifically for you. At the conclusion of the presentation, I will be distributing a brief survey, and I would be tremendously grateful if you could fill it out and return it to me. A cover letter is attached to each survey explaining in more depth what the purpose is, and please keep the top copy for your records. As you will read on the cover letter, no identifying information will be collected.</a:t>
            </a:r>
          </a:p>
          <a:p>
            <a:endParaRPr lang="en-US" baseline="0" dirty="0" smtClean="0"/>
          </a:p>
          <a:p>
            <a:r>
              <a:rPr lang="en-US" baseline="0" dirty="0" smtClean="0"/>
              <a:t>I am also a very informal speaker, and I appreciate any questions that you may have at any point in this presentation, so please interrupt me at any time with questions/comments.</a:t>
            </a:r>
            <a:endParaRPr lang="en-US" dirty="0"/>
          </a:p>
        </p:txBody>
      </p:sp>
      <p:sp>
        <p:nvSpPr>
          <p:cNvPr id="4" name="Slide Number Placeholder 3"/>
          <p:cNvSpPr>
            <a:spLocks noGrp="1"/>
          </p:cNvSpPr>
          <p:nvPr>
            <p:ph type="sldNum" sz="quarter" idx="10"/>
          </p:nvPr>
        </p:nvSpPr>
        <p:spPr/>
        <p:txBody>
          <a:bodyPr/>
          <a:lstStyle/>
          <a:p>
            <a:fld id="{3F419976-4535-C945-A416-A648C35452B8}" type="slidenum">
              <a:rPr lang="en-US" smtClean="0"/>
              <a:t>2</a:t>
            </a:fld>
            <a:endParaRPr lang="en-US"/>
          </a:p>
        </p:txBody>
      </p:sp>
    </p:spTree>
    <p:extLst>
      <p:ext uri="{BB962C8B-B14F-4D97-AF65-F5344CB8AC3E}">
        <p14:creationId xmlns:p14="http://schemas.microsoft.com/office/powerpoint/2010/main" val="152754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Google Drive</a:t>
            </a:r>
            <a:endParaRPr lang="en-US" dirty="0"/>
          </a:p>
        </p:txBody>
      </p:sp>
      <p:sp>
        <p:nvSpPr>
          <p:cNvPr id="4" name="Slide Number Placeholder 3"/>
          <p:cNvSpPr>
            <a:spLocks noGrp="1"/>
          </p:cNvSpPr>
          <p:nvPr>
            <p:ph type="sldNum" sz="quarter" idx="10"/>
          </p:nvPr>
        </p:nvSpPr>
        <p:spPr/>
        <p:txBody>
          <a:bodyPr/>
          <a:lstStyle/>
          <a:p>
            <a:fld id="{3F419976-4535-C945-A416-A648C35452B8}" type="slidenum">
              <a:rPr lang="en-US" smtClean="0"/>
              <a:t>27</a:t>
            </a:fld>
            <a:endParaRPr lang="en-US"/>
          </a:p>
        </p:txBody>
      </p:sp>
    </p:spTree>
    <p:extLst>
      <p:ext uri="{BB962C8B-B14F-4D97-AF65-F5344CB8AC3E}">
        <p14:creationId xmlns:p14="http://schemas.microsoft.com/office/powerpoint/2010/main" val="811963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That’s what makes it so difficult. </a:t>
            </a:r>
          </a:p>
          <a:p>
            <a:pPr marL="0" indent="0">
              <a:buNone/>
            </a:pPr>
            <a:endParaRPr lang="en-US" dirty="0" smtClean="0"/>
          </a:p>
          <a:p>
            <a:pPr marL="0" indent="0">
              <a:buNone/>
            </a:pPr>
            <a:r>
              <a:rPr lang="en-US" dirty="0" smtClean="0"/>
              <a:t>But you can do it! James Bond never turns down a mission, and neither should you.</a:t>
            </a:r>
          </a:p>
          <a:p>
            <a:endParaRPr lang="en-US" dirty="0"/>
          </a:p>
        </p:txBody>
      </p:sp>
      <p:sp>
        <p:nvSpPr>
          <p:cNvPr id="4" name="Slide Number Placeholder 3"/>
          <p:cNvSpPr>
            <a:spLocks noGrp="1"/>
          </p:cNvSpPr>
          <p:nvPr>
            <p:ph type="sldNum" sz="quarter" idx="10"/>
          </p:nvPr>
        </p:nvSpPr>
        <p:spPr/>
        <p:txBody>
          <a:bodyPr/>
          <a:lstStyle/>
          <a:p>
            <a:fld id="{3F419976-4535-C945-A416-A648C35452B8}" type="slidenum">
              <a:rPr lang="en-US" smtClean="0"/>
              <a:t>3</a:t>
            </a:fld>
            <a:endParaRPr lang="en-US"/>
          </a:p>
        </p:txBody>
      </p:sp>
    </p:spTree>
    <p:extLst>
      <p:ext uri="{BB962C8B-B14F-4D97-AF65-F5344CB8AC3E}">
        <p14:creationId xmlns:p14="http://schemas.microsoft.com/office/powerpoint/2010/main" val="1018103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Content Strategy</a:t>
            </a:r>
            <a:r>
              <a:rPr lang="en-US" baseline="0" dirty="0" smtClean="0"/>
              <a:t> in so many words is a relatively new field. The need clearly exists for individuals who can communicate effectively in writing, especially in the chaos that is the internet, and content strategists come from all different backgrounds to fill this need. Often from different fields, they fall into the role as the need for this kind of position grows. How did you come into this field?</a:t>
            </a:r>
            <a:endParaRPr lang="en-US" dirty="0"/>
          </a:p>
        </p:txBody>
      </p:sp>
      <p:sp>
        <p:nvSpPr>
          <p:cNvPr id="4" name="Slide Number Placeholder 3"/>
          <p:cNvSpPr>
            <a:spLocks noGrp="1"/>
          </p:cNvSpPr>
          <p:nvPr>
            <p:ph type="sldNum" sz="quarter" idx="10"/>
          </p:nvPr>
        </p:nvSpPr>
        <p:spPr/>
        <p:txBody>
          <a:bodyPr/>
          <a:lstStyle/>
          <a:p>
            <a:fld id="{3F419976-4535-C945-A416-A648C35452B8}" type="slidenum">
              <a:rPr lang="en-US" smtClean="0"/>
              <a:t>4</a:t>
            </a:fld>
            <a:endParaRPr lang="en-US"/>
          </a:p>
        </p:txBody>
      </p:sp>
    </p:spTree>
    <p:extLst>
      <p:ext uri="{BB962C8B-B14F-4D97-AF65-F5344CB8AC3E}">
        <p14:creationId xmlns:p14="http://schemas.microsoft.com/office/powerpoint/2010/main" val="206847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19976-4535-C945-A416-A648C35452B8}" type="slidenum">
              <a:rPr lang="en-US" smtClean="0"/>
              <a:t>5</a:t>
            </a:fld>
            <a:endParaRPr lang="en-US"/>
          </a:p>
        </p:txBody>
      </p:sp>
    </p:spTree>
    <p:extLst>
      <p:ext uri="{BB962C8B-B14F-4D97-AF65-F5344CB8AC3E}">
        <p14:creationId xmlns:p14="http://schemas.microsoft.com/office/powerpoint/2010/main" val="1385020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Determining Web Content Needs. </a:t>
            </a:r>
          </a:p>
          <a:p>
            <a:endParaRPr lang="en-US" dirty="0" smtClean="0"/>
          </a:p>
          <a:p>
            <a:r>
              <a:rPr lang="en-US" dirty="0" smtClean="0"/>
              <a:t>Generating Web Content </a:t>
            </a:r>
            <a:r>
              <a:rPr lang="en-US" dirty="0" smtClean="0">
                <a:sym typeface="Wingdings"/>
              </a:rPr>
              <a:t> then organize according to purpose, audience, context</a:t>
            </a:r>
            <a:endParaRPr lang="en-US" dirty="0"/>
          </a:p>
        </p:txBody>
      </p:sp>
      <p:sp>
        <p:nvSpPr>
          <p:cNvPr id="4" name="Slide Number Placeholder 3"/>
          <p:cNvSpPr>
            <a:spLocks noGrp="1"/>
          </p:cNvSpPr>
          <p:nvPr>
            <p:ph type="sldNum" sz="quarter" idx="10"/>
          </p:nvPr>
        </p:nvSpPr>
        <p:spPr/>
        <p:txBody>
          <a:bodyPr/>
          <a:lstStyle/>
          <a:p>
            <a:fld id="{3F419976-4535-C945-A416-A648C35452B8}" type="slidenum">
              <a:rPr lang="en-US" smtClean="0"/>
              <a:t>6</a:t>
            </a:fld>
            <a:endParaRPr lang="en-US"/>
          </a:p>
        </p:txBody>
      </p:sp>
    </p:spTree>
    <p:extLst>
      <p:ext uri="{BB962C8B-B14F-4D97-AF65-F5344CB8AC3E}">
        <p14:creationId xmlns:p14="http://schemas.microsoft.com/office/powerpoint/2010/main" val="735262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Walk audience</a:t>
            </a:r>
            <a:r>
              <a:rPr lang="en-US" baseline="0" dirty="0" smtClean="0"/>
              <a:t> briefly through the writing process.</a:t>
            </a:r>
          </a:p>
          <a:p>
            <a:endParaRPr lang="en-US" baseline="0" dirty="0" smtClean="0"/>
          </a:p>
          <a:p>
            <a:r>
              <a:rPr lang="en-US" baseline="0" dirty="0" smtClean="0"/>
              <a:t>Everyone has a different process</a:t>
            </a:r>
            <a:endParaRPr lang="en-US" dirty="0"/>
          </a:p>
        </p:txBody>
      </p:sp>
      <p:sp>
        <p:nvSpPr>
          <p:cNvPr id="4" name="Slide Number Placeholder 3"/>
          <p:cNvSpPr>
            <a:spLocks noGrp="1"/>
          </p:cNvSpPr>
          <p:nvPr>
            <p:ph type="sldNum" sz="quarter" idx="10"/>
          </p:nvPr>
        </p:nvSpPr>
        <p:spPr/>
        <p:txBody>
          <a:bodyPr/>
          <a:lstStyle/>
          <a:p>
            <a:fld id="{3F419976-4535-C945-A416-A648C35452B8}" type="slidenum">
              <a:rPr lang="en-US" smtClean="0"/>
              <a:t>7</a:t>
            </a:fld>
            <a:endParaRPr lang="en-US"/>
          </a:p>
        </p:txBody>
      </p:sp>
    </p:spTree>
    <p:extLst>
      <p:ext uri="{BB962C8B-B14F-4D97-AF65-F5344CB8AC3E}">
        <p14:creationId xmlns:p14="http://schemas.microsoft.com/office/powerpoint/2010/main" val="641105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Aristotle</a:t>
            </a:r>
            <a:r>
              <a:rPr lang="en-US" baseline="0" dirty="0" smtClean="0"/>
              <a:t> is credited with creating the Rhetorical triangle for oral communication (because of the culture at the time).</a:t>
            </a:r>
          </a:p>
          <a:p>
            <a:endParaRPr lang="en-US" baseline="0" dirty="0" smtClean="0"/>
          </a:p>
          <a:p>
            <a:r>
              <a:rPr lang="en-US" baseline="0" dirty="0" smtClean="0"/>
              <a:t>It’s an effective way of starting to write too.</a:t>
            </a:r>
            <a:endParaRPr lang="en-US" dirty="0"/>
          </a:p>
        </p:txBody>
      </p:sp>
      <p:sp>
        <p:nvSpPr>
          <p:cNvPr id="4" name="Slide Number Placeholder 3"/>
          <p:cNvSpPr>
            <a:spLocks noGrp="1"/>
          </p:cNvSpPr>
          <p:nvPr>
            <p:ph type="sldNum" sz="quarter" idx="10"/>
          </p:nvPr>
        </p:nvSpPr>
        <p:spPr/>
        <p:txBody>
          <a:bodyPr/>
          <a:lstStyle/>
          <a:p>
            <a:fld id="{3F419976-4535-C945-A416-A648C35452B8}" type="slidenum">
              <a:rPr lang="en-US" smtClean="0"/>
              <a:t>8</a:t>
            </a:fld>
            <a:endParaRPr lang="en-US"/>
          </a:p>
        </p:txBody>
      </p:sp>
    </p:spTree>
    <p:extLst>
      <p:ext uri="{BB962C8B-B14F-4D97-AF65-F5344CB8AC3E}">
        <p14:creationId xmlns:p14="http://schemas.microsoft.com/office/powerpoint/2010/main" val="1659590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purposes of</a:t>
            </a:r>
            <a:r>
              <a:rPr lang="en-US" baseline="0" dirty="0" smtClean="0"/>
              <a:t> this presentation, we can define these presentations</a:t>
            </a:r>
            <a:endParaRPr lang="en-US" dirty="0"/>
          </a:p>
        </p:txBody>
      </p:sp>
      <p:sp>
        <p:nvSpPr>
          <p:cNvPr id="4" name="Slide Number Placeholder 3"/>
          <p:cNvSpPr>
            <a:spLocks noGrp="1"/>
          </p:cNvSpPr>
          <p:nvPr>
            <p:ph type="sldNum" sz="quarter" idx="10"/>
          </p:nvPr>
        </p:nvSpPr>
        <p:spPr/>
        <p:txBody>
          <a:bodyPr/>
          <a:lstStyle/>
          <a:p>
            <a:fld id="{3F419976-4535-C945-A416-A648C35452B8}" type="slidenum">
              <a:rPr lang="en-US" smtClean="0"/>
              <a:t>9</a:t>
            </a:fld>
            <a:endParaRPr lang="en-US"/>
          </a:p>
        </p:txBody>
      </p:sp>
    </p:spTree>
    <p:extLst>
      <p:ext uri="{BB962C8B-B14F-4D97-AF65-F5344CB8AC3E}">
        <p14:creationId xmlns:p14="http://schemas.microsoft.com/office/powerpoint/2010/main" val="1863200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3074" name="Picture 2" descr="https://lh4.googleusercontent.com/5vcQO4CM-xRwdlqvzW4jTsAe3yazHgPsQEKio0O-YbygWH-_hylQMZdAw1fkxmtj0us9QI_lgIaQhAuSQes2UfovgF8gXZVMSDXjsvI6TZoKQ0r5qYedfrkhPn_CrX0ya0VpoTZT2RI"/>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390650" y="6453386"/>
            <a:ext cx="1204572" cy="404614"/>
          </a:xfrm>
          <a:prstGeom prst="rect">
            <a:avLst/>
          </a:prstGeom>
        </p:spPr>
        <p:txBody>
          <a:bodyPr/>
          <a:lstStyle/>
          <a:p>
            <a:fld id="{87DE6118-2437-4B30-8E3C-4D2BE6020583}" type="datetimeFigureOut">
              <a:rPr lang="en-US" dirty="0"/>
              <a:t>9/27/17</a:t>
            </a:fld>
            <a:endParaRPr lang="en-US" dirty="0"/>
          </a:p>
        </p:txBody>
      </p:sp>
      <p:sp>
        <p:nvSpPr>
          <p:cNvPr id="5" name="Footer Placeholder 4"/>
          <p:cNvSpPr>
            <a:spLocks noGrp="1"/>
          </p:cNvSpPr>
          <p:nvPr>
            <p:ph type="ftr" sz="quarter" idx="11"/>
          </p:nvPr>
        </p:nvSpPr>
        <p:spPr>
          <a:xfrm>
            <a:off x="2893564" y="6453386"/>
            <a:ext cx="6280830" cy="404614"/>
          </a:xfrm>
          <a:prstGeom prst="rect">
            <a:avLst/>
          </a:prstGeom>
        </p:spPr>
        <p:txBody>
          <a:bodyPr/>
          <a:lstStyle/>
          <a:p>
            <a:endParaRPr lang="en-US" dirty="0"/>
          </a:p>
        </p:txBody>
      </p:sp>
      <p:sp>
        <p:nvSpPr>
          <p:cNvPr id="6" name="Slide Number Placeholder 5"/>
          <p:cNvSpPr>
            <a:spLocks noGrp="1"/>
          </p:cNvSpPr>
          <p:nvPr>
            <p:ph type="sldNum" sz="quarter" idx="12"/>
          </p:nvPr>
        </p:nvSpPr>
        <p:spPr>
          <a:xfrm>
            <a:off x="9472736" y="6453386"/>
            <a:ext cx="1596292" cy="404614"/>
          </a:xfrm>
          <a:prstGeom prst="rect">
            <a:avLst/>
          </a:prstGeom>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390650" y="6453386"/>
            <a:ext cx="1204572" cy="404614"/>
          </a:xfrm>
          <a:prstGeom prst="rect">
            <a:avLst/>
          </a:prstGeom>
        </p:spPr>
        <p:txBody>
          <a:bodyPr/>
          <a:lstStyle/>
          <a:p>
            <a:fld id="{87DE6118-2437-4B30-8E3C-4D2BE6020583}" type="datetimeFigureOut">
              <a:rPr lang="en-US" dirty="0"/>
              <a:t>9/27/17</a:t>
            </a:fld>
            <a:endParaRPr lang="en-US" dirty="0"/>
          </a:p>
        </p:txBody>
      </p:sp>
      <p:sp>
        <p:nvSpPr>
          <p:cNvPr id="5" name="Footer Placeholder 4"/>
          <p:cNvSpPr>
            <a:spLocks noGrp="1"/>
          </p:cNvSpPr>
          <p:nvPr>
            <p:ph type="ftr" sz="quarter" idx="11"/>
          </p:nvPr>
        </p:nvSpPr>
        <p:spPr>
          <a:xfrm>
            <a:off x="2893564" y="6453386"/>
            <a:ext cx="6280830" cy="404614"/>
          </a:xfrm>
          <a:prstGeom prst="rect">
            <a:avLst/>
          </a:prstGeom>
        </p:spPr>
        <p:txBody>
          <a:bodyPr/>
          <a:lstStyle/>
          <a:p>
            <a:endParaRPr lang="en-US" dirty="0"/>
          </a:p>
        </p:txBody>
      </p:sp>
      <p:sp>
        <p:nvSpPr>
          <p:cNvPr id="6" name="Slide Number Placeholder 5"/>
          <p:cNvSpPr>
            <a:spLocks noGrp="1"/>
          </p:cNvSpPr>
          <p:nvPr>
            <p:ph type="sldNum" sz="quarter" idx="12"/>
          </p:nvPr>
        </p:nvSpPr>
        <p:spPr>
          <a:xfrm>
            <a:off x="9472736" y="6453386"/>
            <a:ext cx="1596292" cy="404614"/>
          </a:xfrm>
          <a:prstGeom prst="rect">
            <a:avLst/>
          </a:prstGeom>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52893" y="1839432"/>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53803" y="1839432"/>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1390650" y="6453386"/>
            <a:ext cx="1204572" cy="404614"/>
          </a:xfrm>
          <a:prstGeom prst="rect">
            <a:avLst/>
          </a:prstGeom>
        </p:spPr>
        <p:txBody>
          <a:bodyPr/>
          <a:lstStyle/>
          <a:p>
            <a:fld id="{87DE6118-2437-4B30-8E3C-4D2BE6020583}" type="datetimeFigureOut">
              <a:rPr lang="en-US" dirty="0"/>
              <a:t>9/27/17</a:t>
            </a:fld>
            <a:endParaRPr lang="en-US" dirty="0"/>
          </a:p>
        </p:txBody>
      </p:sp>
      <p:sp>
        <p:nvSpPr>
          <p:cNvPr id="8" name="Footer Placeholder 7"/>
          <p:cNvSpPr>
            <a:spLocks noGrp="1"/>
          </p:cNvSpPr>
          <p:nvPr>
            <p:ph type="ftr" sz="quarter" idx="11"/>
          </p:nvPr>
        </p:nvSpPr>
        <p:spPr>
          <a:xfrm>
            <a:off x="2893564" y="6453386"/>
            <a:ext cx="6280830" cy="404614"/>
          </a:xfrm>
          <a:prstGeom prst="rect">
            <a:avLst/>
          </a:prstGeom>
        </p:spPr>
        <p:txBody>
          <a:bodyPr/>
          <a:lstStyle/>
          <a:p>
            <a:endParaRPr lang="en-US" dirty="0"/>
          </a:p>
        </p:txBody>
      </p:sp>
      <p:sp>
        <p:nvSpPr>
          <p:cNvPr id="9" name="Slide Number Placeholder 8"/>
          <p:cNvSpPr>
            <a:spLocks noGrp="1"/>
          </p:cNvSpPr>
          <p:nvPr>
            <p:ph type="sldNum" sz="quarter" idx="12"/>
          </p:nvPr>
        </p:nvSpPr>
        <p:spPr>
          <a:xfrm>
            <a:off x="9472736" y="6453386"/>
            <a:ext cx="1596292" cy="404614"/>
          </a:xfrm>
          <a:prstGeom prst="rect">
            <a:avLst/>
          </a:prstGeom>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1390650" y="6453386"/>
            <a:ext cx="1204572" cy="404614"/>
          </a:xfrm>
          <a:prstGeom prst="rect">
            <a:avLst/>
          </a:prstGeom>
        </p:spPr>
        <p:txBody>
          <a:bodyPr/>
          <a:lstStyle/>
          <a:p>
            <a:fld id="{87DE6118-2437-4B30-8E3C-4D2BE6020583}" type="datetimeFigureOut">
              <a:rPr lang="en-US" dirty="0"/>
              <a:t>9/27/17</a:t>
            </a:fld>
            <a:endParaRPr lang="en-US" dirty="0"/>
          </a:p>
        </p:txBody>
      </p:sp>
      <p:sp>
        <p:nvSpPr>
          <p:cNvPr id="4" name="Footer Placeholder 3"/>
          <p:cNvSpPr>
            <a:spLocks noGrp="1"/>
          </p:cNvSpPr>
          <p:nvPr>
            <p:ph type="ftr" sz="quarter" idx="11"/>
          </p:nvPr>
        </p:nvSpPr>
        <p:spPr>
          <a:xfrm>
            <a:off x="2893564" y="6453386"/>
            <a:ext cx="6280830" cy="404614"/>
          </a:xfrm>
          <a:prstGeom prst="rect">
            <a:avLst/>
          </a:prstGeom>
        </p:spPr>
        <p:txBody>
          <a:bodyPr/>
          <a:lstStyle/>
          <a:p>
            <a:endParaRPr lang="en-US" dirty="0"/>
          </a:p>
        </p:txBody>
      </p:sp>
      <p:sp>
        <p:nvSpPr>
          <p:cNvPr id="5" name="Slide Number Placeholder 4"/>
          <p:cNvSpPr>
            <a:spLocks noGrp="1"/>
          </p:cNvSpPr>
          <p:nvPr>
            <p:ph type="sldNum" sz="quarter" idx="12"/>
          </p:nvPr>
        </p:nvSpPr>
        <p:spPr>
          <a:xfrm>
            <a:off x="9472736" y="6453386"/>
            <a:ext cx="1596292" cy="404614"/>
          </a:xfrm>
          <a:prstGeom prst="rect">
            <a:avLst/>
          </a:prstGeom>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390650" y="6453386"/>
            <a:ext cx="1204572" cy="404614"/>
          </a:xfrm>
          <a:prstGeom prst="rect">
            <a:avLst/>
          </a:prstGeom>
        </p:spPr>
        <p:txBody>
          <a:bodyPr/>
          <a:lstStyle/>
          <a:p>
            <a:fld id="{87DE6118-2437-4B30-8E3C-4D2BE6020583}" type="datetimeFigureOut">
              <a:rPr lang="en-US" dirty="0"/>
              <a:t>9/27/17</a:t>
            </a:fld>
            <a:endParaRPr lang="en-US" dirty="0"/>
          </a:p>
        </p:txBody>
      </p:sp>
      <p:sp>
        <p:nvSpPr>
          <p:cNvPr id="3" name="Footer Placeholder 2"/>
          <p:cNvSpPr>
            <a:spLocks noGrp="1"/>
          </p:cNvSpPr>
          <p:nvPr>
            <p:ph type="ftr" sz="quarter" idx="11"/>
          </p:nvPr>
        </p:nvSpPr>
        <p:spPr>
          <a:xfrm>
            <a:off x="2893564" y="6453386"/>
            <a:ext cx="6280830" cy="404614"/>
          </a:xfrm>
          <a:prstGeom prst="rect">
            <a:avLst/>
          </a:prstGeom>
        </p:spPr>
        <p:txBody>
          <a:bodyPr/>
          <a:lstStyle/>
          <a:p>
            <a:endParaRPr lang="en-US" dirty="0"/>
          </a:p>
        </p:txBody>
      </p:sp>
      <p:sp>
        <p:nvSpPr>
          <p:cNvPr id="4" name="Slide Number Placeholder 3"/>
          <p:cNvSpPr>
            <a:spLocks noGrp="1"/>
          </p:cNvSpPr>
          <p:nvPr>
            <p:ph type="sldNum" sz="quarter" idx="12"/>
          </p:nvPr>
        </p:nvSpPr>
        <p:spPr>
          <a:xfrm>
            <a:off x="9472736" y="6453386"/>
            <a:ext cx="1596292" cy="404614"/>
          </a:xfrm>
          <a:prstGeom prst="rect">
            <a:avLst/>
          </a:prstGeom>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1" y="564"/>
            <a:ext cx="3543255"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a:prstGeom prst="rect">
            <a:avLst/>
          </a:prstGeom>
        </p:spPr>
        <p:txBody>
          <a:bodyPr/>
          <a:lstStyle>
            <a:lvl1pPr>
              <a:defRPr>
                <a:solidFill>
                  <a:schemeClr val="tx2"/>
                </a:solidFill>
              </a:defRPr>
            </a:lvl1pPr>
          </a:lstStyle>
          <a:p>
            <a:fld id="{87DE6118-2437-4B30-8E3C-4D2BE6020583}" type="datetimeFigureOut">
              <a:rPr lang="en-US" dirty="0"/>
              <a:pPr/>
              <a:t>9/27/17</a:t>
            </a:fld>
            <a:endParaRPr lang="en-US" dirty="0"/>
          </a:p>
        </p:txBody>
      </p:sp>
      <p:sp>
        <p:nvSpPr>
          <p:cNvPr id="6" name="Footer Placeholder 5"/>
          <p:cNvSpPr>
            <a:spLocks noGrp="1"/>
          </p:cNvSpPr>
          <p:nvPr>
            <p:ph type="ftr" sz="quarter" idx="11"/>
          </p:nvPr>
        </p:nvSpPr>
        <p:spPr>
          <a:xfrm>
            <a:off x="2205945" y="6453386"/>
            <a:ext cx="2373675" cy="404614"/>
          </a:xfrm>
          <a:prstGeom prst="rect">
            <a:avLst/>
          </a:prstGeo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a:prstGeom prst="rect">
            <a:avLst/>
          </a:prstGeo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3453391"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a:prstGeom prst="rect">
            <a:avLst/>
          </a:prstGeom>
        </p:spPr>
        <p:txBody>
          <a:bodyPr/>
          <a:lstStyle>
            <a:lvl1pPr>
              <a:defRPr>
                <a:solidFill>
                  <a:schemeClr val="tx2"/>
                </a:solidFill>
              </a:defRPr>
            </a:lvl1pPr>
          </a:lstStyle>
          <a:p>
            <a:fld id="{87DE6118-2437-4B30-8E3C-4D2BE6020583}" type="datetimeFigureOut">
              <a:rPr lang="en-US" dirty="0"/>
              <a:pPr/>
              <a:t>9/27/17</a:t>
            </a:fld>
            <a:endParaRPr lang="en-US" dirty="0"/>
          </a:p>
        </p:txBody>
      </p:sp>
      <p:sp>
        <p:nvSpPr>
          <p:cNvPr id="6" name="Footer Placeholder 5"/>
          <p:cNvSpPr>
            <a:spLocks noGrp="1"/>
          </p:cNvSpPr>
          <p:nvPr>
            <p:ph type="ftr" sz="quarter" idx="11"/>
          </p:nvPr>
        </p:nvSpPr>
        <p:spPr>
          <a:xfrm>
            <a:off x="2205945" y="6453386"/>
            <a:ext cx="2373675" cy="404614"/>
          </a:xfrm>
          <a:prstGeom prst="rect">
            <a:avLst/>
          </a:prstGeo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a:prstGeom prst="rect">
            <a:avLst/>
          </a:prstGeo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2893" y="217967"/>
            <a:ext cx="9601200" cy="14859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52893" y="1703867"/>
            <a:ext cx="9601200" cy="3581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title="Side bar"/>
          <p:cNvSpPr/>
          <p:nvPr/>
        </p:nvSpPr>
        <p:spPr>
          <a:xfrm>
            <a:off x="180384"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50" name="Picture 2" descr="https://lh6.googleusercontent.com/oqajW2rAOs1_uaSkrNug6g5aVqz5ljrLl9eouss8bHntE1nkOCs1Cd632NSzrqf222Fme9oUwPCGJzy-MGJhYCu1T8ZPvJp91_sV2u5ADVIzR52SMSMS5tUyVPMkflqF9cw3MK4FiAQ"/>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rot="16361081">
            <a:off x="8709573" y="-499731"/>
            <a:ext cx="10477500" cy="7696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6.googleusercontent.com/KfpqIvPYOrzJBNI4ejAkXWpqVZY6YXFGRIaiERR6LANO62h2E_sfRgseWk5UbLcHpCE8Gc-9idVC9YAv9Rd3DhmML6CEi1AHtQYhyjqwd-WBjzNQmFxr3XT7ED8nWoj0hPEZHrE6th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rot="16776720">
            <a:off x="10791472" y="1029115"/>
            <a:ext cx="1732000" cy="49485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Helvetica" charset="0"/>
        <a:buChar char="⁍"/>
        <a:defRPr sz="24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400" i="0"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microsoft.com/office/2007/relationships/hdphoto" Target="../media/hdphoto3.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5000"/>
          <a:stretch/>
        </p:blipFill>
        <p:spPr>
          <a:xfrm>
            <a:off x="0" y="0"/>
            <a:ext cx="12192000" cy="6858000"/>
          </a:xfrm>
          <a:prstGeom prst="rect">
            <a:avLst/>
          </a:prstGeom>
        </p:spPr>
      </p:pic>
      <p:sp>
        <p:nvSpPr>
          <p:cNvPr id="3" name="Content Placeholder 2"/>
          <p:cNvSpPr>
            <a:spLocks noGrp="1"/>
          </p:cNvSpPr>
          <p:nvPr>
            <p:ph idx="1"/>
          </p:nvPr>
        </p:nvSpPr>
        <p:spPr>
          <a:xfrm>
            <a:off x="213064" y="203097"/>
            <a:ext cx="6052825" cy="5187066"/>
          </a:xfrm>
        </p:spPr>
        <p:txBody>
          <a:bodyPr>
            <a:normAutofit fontScale="70000" lnSpcReduction="20000"/>
          </a:bodyPr>
          <a:lstStyle/>
          <a:p>
            <a:pPr marL="0" indent="0" fontAlgn="base">
              <a:lnSpc>
                <a:spcPct val="150000"/>
              </a:lnSpc>
              <a:buNone/>
            </a:pPr>
            <a:r>
              <a:rPr lang="en-US" sz="3400" b="1" dirty="0" smtClean="0"/>
              <a:t>“</a:t>
            </a:r>
            <a:r>
              <a:rPr lang="en-US" sz="3400" b="1" i="1" dirty="0" smtClean="0"/>
              <a:t>Let us meditate for a minute </a:t>
            </a:r>
            <a:r>
              <a:rPr lang="en-US" sz="3400" b="1" i="1" dirty="0" smtClean="0">
                <a:solidFill>
                  <a:schemeClr val="tx1"/>
                </a:solidFill>
              </a:rPr>
              <a:t>on James </a:t>
            </a:r>
            <a:r>
              <a:rPr lang="en-US" sz="3400" b="1" i="1" dirty="0" smtClean="0">
                <a:solidFill>
                  <a:schemeClr val="tx1"/>
                </a:solidFill>
              </a:rPr>
              <a:t>Bond. </a:t>
            </a:r>
            <a:r>
              <a:rPr lang="en-US" sz="3400" b="1" i="1" dirty="0" smtClean="0">
                <a:solidFill>
                  <a:schemeClr val="tx1"/>
                </a:solidFill>
              </a:rPr>
              <a:t>Clever </a:t>
            </a:r>
            <a:r>
              <a:rPr lang="en-US" sz="3400" b="1" i="1" dirty="0">
                <a:solidFill>
                  <a:schemeClr val="tx1"/>
                </a:solidFill>
              </a:rPr>
              <a:t>and tough as he is, he’d be mincemeat a hundred times over if not for </a:t>
            </a:r>
            <a:r>
              <a:rPr lang="en-US" sz="3400" b="1" i="1" dirty="0"/>
              <a:t>the hyper-competent support team that stands behind him. When he needs to chase a villain, the team summons an Aston Martin DB5. When he’s poisoned by a beautiful woman with dubious connections, the team offers the antidote in a spring-loaded, space-age infusion </a:t>
            </a:r>
            <a:r>
              <a:rPr lang="en-US" sz="3400" b="1" i="1" dirty="0" smtClean="0"/>
              <a:t>device</a:t>
            </a:r>
            <a:r>
              <a:rPr lang="mr-IN" sz="3400" b="1" i="1" dirty="0" smtClean="0"/>
              <a:t>…</a:t>
            </a:r>
            <a:r>
              <a:rPr lang="en-US" sz="3400" b="1" dirty="0" smtClean="0"/>
              <a:t>”</a:t>
            </a:r>
          </a:p>
          <a:p>
            <a:pPr marL="0" indent="0" fontAlgn="base">
              <a:lnSpc>
                <a:spcPct val="150000"/>
              </a:lnSpc>
              <a:buNone/>
            </a:pPr>
            <a:endParaRPr lang="en-US" sz="3200" dirty="0" smtClean="0"/>
          </a:p>
          <a:p>
            <a:pPr marL="0" indent="0" algn="r" fontAlgn="base">
              <a:buNone/>
            </a:pPr>
            <a:endParaRPr lang="en-US" sz="2400" dirty="0"/>
          </a:p>
          <a:p>
            <a:pPr marL="0" marR="0" lvl="0" indent="0" defTabSz="914400" eaLnBrk="1" fontAlgn="auto" latinLnBrk="0" hangingPunct="1">
              <a:lnSpc>
                <a:spcPct val="100000"/>
              </a:lnSpc>
              <a:spcBef>
                <a:spcPts val="0"/>
              </a:spcBef>
              <a:spcAft>
                <a:spcPts val="0"/>
              </a:spcAft>
              <a:buClrTx/>
              <a:buSzTx/>
              <a:buFontTx/>
              <a:buNone/>
              <a:tabLst/>
              <a:defRPr/>
            </a:pPr>
            <a:endParaRPr lang="en-US" sz="1600" dirty="0"/>
          </a:p>
        </p:txBody>
      </p:sp>
      <p:sp>
        <p:nvSpPr>
          <p:cNvPr id="4" name="Rectangle 3"/>
          <p:cNvSpPr/>
          <p:nvPr/>
        </p:nvSpPr>
        <p:spPr>
          <a:xfrm>
            <a:off x="1312205" y="5606321"/>
            <a:ext cx="4435830" cy="369332"/>
          </a:xfrm>
          <a:prstGeom prst="rect">
            <a:avLst/>
          </a:prstGeom>
        </p:spPr>
        <p:txBody>
          <a:bodyPr wrap="none">
            <a:spAutoFit/>
          </a:bodyPr>
          <a:lstStyle/>
          <a:p>
            <a:r>
              <a:rPr lang="en-US" dirty="0"/>
              <a:t>Erin </a:t>
            </a:r>
            <a:r>
              <a:rPr lang="en-US" dirty="0" err="1"/>
              <a:t>Kissane</a:t>
            </a:r>
            <a:r>
              <a:rPr lang="en-US" dirty="0"/>
              <a:t>, “A Checklist for Content </a:t>
            </a:r>
            <a:r>
              <a:rPr lang="en-US" dirty="0" smtClean="0"/>
              <a:t>Work”</a:t>
            </a:r>
            <a:endParaRPr lang="en-US" dirty="0"/>
          </a:p>
        </p:txBody>
      </p:sp>
    </p:spTree>
    <p:extLst>
      <p:ext uri="{BB962C8B-B14F-4D97-AF65-F5344CB8AC3E}">
        <p14:creationId xmlns:p14="http://schemas.microsoft.com/office/powerpoint/2010/main" val="481507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Triangle</a:t>
            </a:r>
            <a:endParaRPr lang="en-US" dirty="0"/>
          </a:p>
        </p:txBody>
      </p:sp>
      <p:sp>
        <p:nvSpPr>
          <p:cNvPr id="5" name="TextBox 4"/>
          <p:cNvSpPr txBox="1"/>
          <p:nvPr/>
        </p:nvSpPr>
        <p:spPr>
          <a:xfrm>
            <a:off x="2361198" y="1127186"/>
            <a:ext cx="4987730" cy="707886"/>
          </a:xfrm>
          <a:prstGeom prst="rect">
            <a:avLst/>
          </a:prstGeom>
          <a:noFill/>
        </p:spPr>
        <p:txBody>
          <a:bodyPr wrap="square" rtlCol="0">
            <a:spAutoFit/>
          </a:bodyPr>
          <a:lstStyle/>
          <a:p>
            <a:pPr algn="ctr"/>
            <a:r>
              <a:rPr lang="en-US" sz="2000" b="1" dirty="0" smtClean="0"/>
              <a:t>Message</a:t>
            </a:r>
            <a:r>
              <a:rPr lang="en-US" sz="2000" dirty="0" smtClean="0"/>
              <a:t>: </a:t>
            </a:r>
          </a:p>
          <a:p>
            <a:pPr algn="ctr"/>
            <a:r>
              <a:rPr lang="en-US" sz="2000" dirty="0" smtClean="0"/>
              <a:t>What information are you communicating?</a:t>
            </a:r>
            <a:endParaRPr lang="en-US" sz="2000" dirty="0"/>
          </a:p>
        </p:txBody>
      </p:sp>
      <p:sp>
        <p:nvSpPr>
          <p:cNvPr id="7" name="TextBox 6"/>
          <p:cNvSpPr txBox="1"/>
          <p:nvPr/>
        </p:nvSpPr>
        <p:spPr>
          <a:xfrm>
            <a:off x="6218947" y="5715994"/>
            <a:ext cx="2739211" cy="707886"/>
          </a:xfrm>
          <a:prstGeom prst="rect">
            <a:avLst/>
          </a:prstGeom>
          <a:noFill/>
        </p:spPr>
        <p:txBody>
          <a:bodyPr wrap="none" rtlCol="0">
            <a:spAutoFit/>
          </a:bodyPr>
          <a:lstStyle/>
          <a:p>
            <a:pPr algn="ctr"/>
            <a:r>
              <a:rPr lang="en-US" sz="2000" b="1" dirty="0" smtClean="0"/>
              <a:t>Audience</a:t>
            </a:r>
            <a:r>
              <a:rPr lang="en-US" sz="2000" smtClean="0"/>
              <a:t>:  </a:t>
            </a:r>
            <a:endParaRPr lang="en-US" sz="2000" smtClean="0"/>
          </a:p>
          <a:p>
            <a:pPr algn="ctr"/>
            <a:r>
              <a:rPr lang="en-US" sz="2000" dirty="0" smtClean="0"/>
              <a:t>Who </a:t>
            </a:r>
            <a:r>
              <a:rPr lang="en-US" sz="2000" dirty="0" smtClean="0"/>
              <a:t>are you writing to?</a:t>
            </a:r>
            <a:endParaRPr lang="en-US" sz="2000" dirty="0"/>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93500" l="0" r="100000">
                        <a14:foregroundMark x1="40833" y1="29500" x2="20500" y2="70167"/>
                        <a14:foregroundMark x1="23333" y1="68333" x2="37667" y2="82833"/>
                        <a14:foregroundMark x1="25833" y1="81333" x2="72833" y2="81500"/>
                        <a14:foregroundMark x1="74833" y1="78833" x2="72667" y2="65167"/>
                        <a14:foregroundMark x1="79167" y1="72167" x2="58000" y2="31833"/>
                        <a14:foregroundMark x1="57000" y1="29500" x2="39333" y2="31000"/>
                        <a14:foregroundMark x1="39500" y1="40667" x2="59000" y2="41167"/>
                        <a14:foregroundMark x1="44833" y1="33833" x2="61667" y2="35833"/>
                        <a14:foregroundMark x1="35500" y1="45000" x2="64667" y2="46333"/>
                        <a14:foregroundMark x1="28833" y1="60167" x2="74500" y2="60333"/>
                        <a14:foregroundMark x1="40167" y1="53500" x2="40167" y2="53500"/>
                        <a14:foregroundMark x1="60500" y1="52667" x2="60500" y2="52667"/>
                        <a14:foregroundMark x1="58000" y1="53833" x2="58000" y2="53833"/>
                        <a14:foregroundMark x1="36667" y1="54500" x2="44833" y2="54833"/>
                        <a14:foregroundMark x1="54667" y1="54500" x2="66167" y2="54000"/>
                        <a14:foregroundMark x1="35000" y1="52000" x2="34167" y2="58333"/>
                        <a14:foregroundMark x1="30000" y1="65000" x2="69500" y2="73833"/>
                        <a14:foregroundMark x1="32167" y1="72833" x2="70667" y2="64500"/>
                        <a14:foregroundMark x1="37833" y1="65000" x2="57667" y2="63833"/>
                        <a14:foregroundMark x1="14833" y1="81667" x2="85667" y2="83500"/>
                        <a14:foregroundMark x1="23000" y1="75833" x2="70833" y2="76000"/>
                        <a14:foregroundMark x1="34500" y1="85000" x2="82000" y2="85667"/>
                        <a14:foregroundMark x1="89500" y1="85500" x2="81167" y2="77333"/>
                        <a14:foregroundMark x1="11333" y1="84833" x2="19833" y2="74333"/>
                        <a14:foregroundMark x1="19833" y1="84333" x2="10667" y2="85000"/>
                        <a14:foregroundMark x1="30167" y1="86333" x2="52000" y2="86500"/>
                        <a14:foregroundMark x1="44167" y1="23833" x2="50667" y2="16833"/>
                        <a14:foregroundMark x1="51833" y1="16667" x2="57333" y2="24500"/>
                      </a14:backgroundRemoval>
                    </a14:imgEffect>
                  </a14:imgLayer>
                </a14:imgProps>
              </a:ext>
              <a:ext uri="{28A0092B-C50C-407E-A947-70E740481C1C}">
                <a14:useLocalDpi xmlns:a14="http://schemas.microsoft.com/office/drawing/2010/main" val="0"/>
              </a:ext>
            </a:extLst>
          </a:blip>
          <a:stretch>
            <a:fillRect/>
          </a:stretch>
        </p:blipFill>
        <p:spPr>
          <a:xfrm>
            <a:off x="2634768" y="1675514"/>
            <a:ext cx="4440590" cy="4440590"/>
          </a:xfrm>
          <a:prstGeom prst="rect">
            <a:avLst/>
          </a:prstGeom>
        </p:spPr>
      </p:pic>
      <p:sp>
        <p:nvSpPr>
          <p:cNvPr id="9" name="TextBox 8"/>
          <p:cNvSpPr txBox="1"/>
          <p:nvPr/>
        </p:nvSpPr>
        <p:spPr>
          <a:xfrm>
            <a:off x="792736" y="5715994"/>
            <a:ext cx="2119426" cy="707886"/>
          </a:xfrm>
          <a:prstGeom prst="rect">
            <a:avLst/>
          </a:prstGeom>
          <a:noFill/>
        </p:spPr>
        <p:txBody>
          <a:bodyPr wrap="none" rtlCol="0">
            <a:spAutoFit/>
          </a:bodyPr>
          <a:lstStyle/>
          <a:p>
            <a:pPr algn="ctr"/>
            <a:r>
              <a:rPr lang="en-US" sz="2000" b="1" dirty="0" smtClean="0"/>
              <a:t>Writer</a:t>
            </a:r>
            <a:r>
              <a:rPr lang="en-US" sz="2000" dirty="0" smtClean="0"/>
              <a:t>:  </a:t>
            </a:r>
            <a:endParaRPr lang="en-US" sz="2000" dirty="0" smtClean="0"/>
          </a:p>
          <a:p>
            <a:pPr algn="ctr"/>
            <a:r>
              <a:rPr lang="en-US" sz="2000" dirty="0" smtClean="0"/>
              <a:t>What </a:t>
            </a:r>
            <a:r>
              <a:rPr lang="en-US" sz="2000" dirty="0" smtClean="0"/>
              <a:t>is your role?</a:t>
            </a:r>
            <a:endParaRPr lang="en-US" sz="2000" dirty="0"/>
          </a:p>
        </p:txBody>
      </p:sp>
    </p:spTree>
    <p:extLst>
      <p:ext uri="{BB962C8B-B14F-4D97-AF65-F5344CB8AC3E}">
        <p14:creationId xmlns:p14="http://schemas.microsoft.com/office/powerpoint/2010/main" val="928416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Refining the Triangle</a:t>
            </a:r>
            <a:endParaRPr lang="en-US" dirty="0"/>
          </a:p>
        </p:txBody>
      </p:sp>
      <p:sp>
        <p:nvSpPr>
          <p:cNvPr id="5" name="TextBox 4"/>
          <p:cNvSpPr txBox="1"/>
          <p:nvPr/>
        </p:nvSpPr>
        <p:spPr>
          <a:xfrm>
            <a:off x="2924172" y="962464"/>
            <a:ext cx="3899272" cy="1015663"/>
          </a:xfrm>
          <a:prstGeom prst="rect">
            <a:avLst/>
          </a:prstGeom>
          <a:noFill/>
        </p:spPr>
        <p:txBody>
          <a:bodyPr wrap="square" rtlCol="0">
            <a:spAutoFit/>
          </a:bodyPr>
          <a:lstStyle/>
          <a:p>
            <a:pPr algn="ctr"/>
            <a:r>
              <a:rPr lang="en-US" sz="2000" b="1" dirty="0" smtClean="0"/>
              <a:t>Message</a:t>
            </a:r>
            <a:r>
              <a:rPr lang="en-US" sz="2000" dirty="0" smtClean="0"/>
              <a:t>: </a:t>
            </a:r>
          </a:p>
          <a:p>
            <a:pPr algn="ctr"/>
            <a:r>
              <a:rPr lang="en-US" sz="2000" dirty="0" smtClean="0"/>
              <a:t>How to request or acquire devices or gadgets for future missions</a:t>
            </a:r>
            <a:endParaRPr lang="en-US" sz="2000" dirty="0"/>
          </a:p>
        </p:txBody>
      </p:sp>
      <p:sp>
        <p:nvSpPr>
          <p:cNvPr id="6" name="TextBox 5"/>
          <p:cNvSpPr txBox="1"/>
          <p:nvPr/>
        </p:nvSpPr>
        <p:spPr>
          <a:xfrm>
            <a:off x="447962" y="5259119"/>
            <a:ext cx="3065583" cy="1323439"/>
          </a:xfrm>
          <a:prstGeom prst="rect">
            <a:avLst/>
          </a:prstGeom>
          <a:noFill/>
        </p:spPr>
        <p:txBody>
          <a:bodyPr wrap="none" rtlCol="0">
            <a:spAutoFit/>
          </a:bodyPr>
          <a:lstStyle/>
          <a:p>
            <a:pPr algn="ctr"/>
            <a:r>
              <a:rPr lang="en-US" sz="2000" b="1" dirty="0" smtClean="0"/>
              <a:t>Writer</a:t>
            </a:r>
            <a:r>
              <a:rPr lang="en-US" sz="2000" dirty="0" smtClean="0"/>
              <a:t>: </a:t>
            </a:r>
          </a:p>
          <a:p>
            <a:pPr algn="ctr"/>
            <a:r>
              <a:rPr lang="en-US" sz="2000" dirty="0" smtClean="0"/>
              <a:t>Director of the </a:t>
            </a:r>
          </a:p>
          <a:p>
            <a:pPr algn="ctr"/>
            <a:r>
              <a:rPr lang="en-US" sz="2000" dirty="0" smtClean="0"/>
              <a:t>Department of Requisitions</a:t>
            </a:r>
          </a:p>
          <a:p>
            <a:pPr algn="ctr"/>
            <a:r>
              <a:rPr lang="en-US" sz="2000" dirty="0" smtClean="0"/>
              <a:t>and Acquisitions</a:t>
            </a:r>
            <a:endParaRPr lang="en-US" sz="2000" dirty="0"/>
          </a:p>
        </p:txBody>
      </p:sp>
      <p:sp>
        <p:nvSpPr>
          <p:cNvPr id="7" name="TextBox 6"/>
          <p:cNvSpPr txBox="1"/>
          <p:nvPr/>
        </p:nvSpPr>
        <p:spPr>
          <a:xfrm>
            <a:off x="6335042" y="5259120"/>
            <a:ext cx="3078087" cy="1323439"/>
          </a:xfrm>
          <a:prstGeom prst="rect">
            <a:avLst/>
          </a:prstGeom>
          <a:noFill/>
        </p:spPr>
        <p:txBody>
          <a:bodyPr wrap="none" rtlCol="0">
            <a:spAutoFit/>
          </a:bodyPr>
          <a:lstStyle/>
          <a:p>
            <a:pPr algn="ctr"/>
            <a:r>
              <a:rPr lang="en-US" sz="2000" b="1" dirty="0" smtClean="0"/>
              <a:t>Audience</a:t>
            </a:r>
            <a:r>
              <a:rPr lang="en-US" sz="2000" dirty="0" smtClean="0"/>
              <a:t>: </a:t>
            </a:r>
          </a:p>
          <a:p>
            <a:pPr algn="ctr"/>
            <a:r>
              <a:rPr lang="en-US" sz="2000" dirty="0" smtClean="0"/>
              <a:t>Agents who are</a:t>
            </a:r>
          </a:p>
          <a:p>
            <a:pPr algn="ctr"/>
            <a:r>
              <a:rPr lang="en-US" sz="2000" dirty="0"/>
              <a:t>s</a:t>
            </a:r>
            <a:r>
              <a:rPr lang="en-US" sz="2000" dirty="0" smtClean="0"/>
              <a:t>cheduled to begin missions</a:t>
            </a:r>
          </a:p>
          <a:p>
            <a:pPr algn="ctr"/>
            <a:r>
              <a:rPr lang="en-US" sz="2000" dirty="0"/>
              <a:t>w</a:t>
            </a:r>
            <a:r>
              <a:rPr lang="en-US" sz="2000" dirty="0" smtClean="0"/>
              <a:t>ithin the next two weeks</a:t>
            </a:r>
            <a:endParaRPr lang="en-US" sz="2000" dirty="0"/>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0" b="93500" l="0" r="100000">
                        <a14:foregroundMark x1="40833" y1="29500" x2="20500" y2="70167"/>
                        <a14:foregroundMark x1="23333" y1="68333" x2="37667" y2="82833"/>
                        <a14:foregroundMark x1="25833" y1="81333" x2="72833" y2="81500"/>
                        <a14:foregroundMark x1="74833" y1="78833" x2="72667" y2="65167"/>
                        <a14:foregroundMark x1="79167" y1="72167" x2="58000" y2="31833"/>
                        <a14:foregroundMark x1="57000" y1="29500" x2="39333" y2="31000"/>
                        <a14:foregroundMark x1="39500" y1="40667" x2="59000" y2="41167"/>
                        <a14:foregroundMark x1="44833" y1="33833" x2="61667" y2="35833"/>
                        <a14:foregroundMark x1="35500" y1="45000" x2="64667" y2="46333"/>
                        <a14:foregroundMark x1="28833" y1="60167" x2="74500" y2="60333"/>
                        <a14:foregroundMark x1="40167" y1="53500" x2="40167" y2="53500"/>
                        <a14:foregroundMark x1="60500" y1="52667" x2="60500" y2="52667"/>
                        <a14:foregroundMark x1="58000" y1="53833" x2="58000" y2="53833"/>
                        <a14:foregroundMark x1="36667" y1="54500" x2="44833" y2="54833"/>
                        <a14:foregroundMark x1="54667" y1="54500" x2="66167" y2="54000"/>
                        <a14:foregroundMark x1="35000" y1="52000" x2="34167" y2="58333"/>
                        <a14:foregroundMark x1="30000" y1="65000" x2="69500" y2="73833"/>
                        <a14:foregroundMark x1="32167" y1="72833" x2="70667" y2="64500"/>
                        <a14:foregroundMark x1="37833" y1="65000" x2="57667" y2="63833"/>
                        <a14:foregroundMark x1="14833" y1="81667" x2="85667" y2="83500"/>
                        <a14:foregroundMark x1="23000" y1="75833" x2="70833" y2="76000"/>
                        <a14:foregroundMark x1="34500" y1="85000" x2="82000" y2="85667"/>
                        <a14:foregroundMark x1="89500" y1="85500" x2="81167" y2="77333"/>
                        <a14:foregroundMark x1="11333" y1="84833" x2="19833" y2="74333"/>
                        <a14:foregroundMark x1="19833" y1="84333" x2="10667" y2="85000"/>
                        <a14:foregroundMark x1="30167" y1="86333" x2="52000" y2="86500"/>
                        <a14:foregroundMark x1="44167" y1="23833" x2="50667" y2="16833"/>
                        <a14:foregroundMark x1="51833" y1="16667" x2="57333" y2="24500"/>
                      </a14:backgroundRemoval>
                    </a14:imgEffect>
                  </a14:imgLayer>
                </a14:imgProps>
              </a:ext>
              <a:ext uri="{28A0092B-C50C-407E-A947-70E740481C1C}">
                <a14:useLocalDpi xmlns:a14="http://schemas.microsoft.com/office/drawing/2010/main" val="0"/>
              </a:ext>
            </a:extLst>
          </a:blip>
          <a:stretch>
            <a:fillRect/>
          </a:stretch>
        </p:blipFill>
        <p:spPr>
          <a:xfrm>
            <a:off x="2539029" y="1703867"/>
            <a:ext cx="4440590" cy="4440590"/>
          </a:xfrm>
          <a:prstGeom prst="rect">
            <a:avLst/>
          </a:prstGeom>
        </p:spPr>
      </p:pic>
    </p:spTree>
    <p:extLst>
      <p:ext uri="{BB962C8B-B14F-4D97-AF65-F5344CB8AC3E}">
        <p14:creationId xmlns:p14="http://schemas.microsoft.com/office/powerpoint/2010/main" val="1270472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Rhetorical Hexagram</a:t>
            </a:r>
            <a:endParaRPr lang="en-US" dirty="0"/>
          </a:p>
        </p:txBody>
      </p:sp>
      <p:sp>
        <p:nvSpPr>
          <p:cNvPr id="5" name="TextBox 4"/>
          <p:cNvSpPr txBox="1"/>
          <p:nvPr/>
        </p:nvSpPr>
        <p:spPr>
          <a:xfrm>
            <a:off x="4376353" y="1140165"/>
            <a:ext cx="1180451" cy="400110"/>
          </a:xfrm>
          <a:prstGeom prst="rect">
            <a:avLst/>
          </a:prstGeom>
          <a:noFill/>
        </p:spPr>
        <p:txBody>
          <a:bodyPr wrap="none" rtlCol="0">
            <a:spAutoFit/>
          </a:bodyPr>
          <a:lstStyle/>
          <a:p>
            <a:r>
              <a:rPr lang="en-US" sz="2000" b="1" dirty="0" smtClean="0"/>
              <a:t>Message</a:t>
            </a:r>
            <a:endParaRPr lang="en-US" sz="2000" b="1" dirty="0"/>
          </a:p>
        </p:txBody>
      </p:sp>
      <p:sp>
        <p:nvSpPr>
          <p:cNvPr id="6" name="TextBox 5"/>
          <p:cNvSpPr txBox="1"/>
          <p:nvPr/>
        </p:nvSpPr>
        <p:spPr>
          <a:xfrm>
            <a:off x="1797439" y="4860964"/>
            <a:ext cx="1029449" cy="400110"/>
          </a:xfrm>
          <a:prstGeom prst="rect">
            <a:avLst/>
          </a:prstGeom>
          <a:noFill/>
        </p:spPr>
        <p:txBody>
          <a:bodyPr wrap="none" rtlCol="0">
            <a:spAutoFit/>
          </a:bodyPr>
          <a:lstStyle/>
          <a:p>
            <a:r>
              <a:rPr lang="en-US" sz="2000" b="1" dirty="0" smtClean="0"/>
              <a:t>Writer</a:t>
            </a:r>
            <a:endParaRPr lang="en-US" sz="2000" b="1" dirty="0"/>
          </a:p>
        </p:txBody>
      </p:sp>
      <p:sp>
        <p:nvSpPr>
          <p:cNvPr id="7" name="TextBox 6"/>
          <p:cNvSpPr txBox="1"/>
          <p:nvPr/>
        </p:nvSpPr>
        <p:spPr>
          <a:xfrm>
            <a:off x="6963417" y="4885288"/>
            <a:ext cx="1311578" cy="400110"/>
          </a:xfrm>
          <a:prstGeom prst="rect">
            <a:avLst/>
          </a:prstGeom>
          <a:noFill/>
        </p:spPr>
        <p:txBody>
          <a:bodyPr wrap="none" rtlCol="0">
            <a:spAutoFit/>
          </a:bodyPr>
          <a:lstStyle/>
          <a:p>
            <a:r>
              <a:rPr lang="en-US" sz="2000" b="1" dirty="0" smtClean="0"/>
              <a:t>Audience</a:t>
            </a:r>
            <a:endParaRPr lang="en-US" sz="2000" b="1" dirty="0"/>
          </a:p>
        </p:txBody>
      </p:sp>
      <p:sp>
        <p:nvSpPr>
          <p:cNvPr id="8" name="TextBox 7"/>
          <p:cNvSpPr txBox="1"/>
          <p:nvPr/>
        </p:nvSpPr>
        <p:spPr>
          <a:xfrm>
            <a:off x="1927602" y="1873942"/>
            <a:ext cx="769121" cy="400110"/>
          </a:xfrm>
          <a:prstGeom prst="rect">
            <a:avLst/>
          </a:prstGeom>
          <a:noFill/>
        </p:spPr>
        <p:txBody>
          <a:bodyPr wrap="none" rtlCol="0">
            <a:spAutoFit/>
          </a:bodyPr>
          <a:lstStyle/>
          <a:p>
            <a:r>
              <a:rPr lang="en-US" sz="2000" b="1" smtClean="0"/>
              <a:t>Tone</a:t>
            </a:r>
            <a:endParaRPr lang="en-US" sz="2000" b="1"/>
          </a:p>
        </p:txBody>
      </p:sp>
      <p:sp>
        <p:nvSpPr>
          <p:cNvPr id="9" name="TextBox 8"/>
          <p:cNvSpPr txBox="1"/>
          <p:nvPr/>
        </p:nvSpPr>
        <p:spPr>
          <a:xfrm>
            <a:off x="6963417" y="1853383"/>
            <a:ext cx="785793" cy="400110"/>
          </a:xfrm>
          <a:prstGeom prst="rect">
            <a:avLst/>
          </a:prstGeom>
          <a:noFill/>
        </p:spPr>
        <p:txBody>
          <a:bodyPr wrap="none" rtlCol="0">
            <a:spAutoFit/>
          </a:bodyPr>
          <a:lstStyle/>
          <a:p>
            <a:r>
              <a:rPr lang="en-US" sz="2000" b="1" dirty="0" smtClean="0"/>
              <a:t>Style</a:t>
            </a:r>
            <a:endParaRPr lang="en-US" sz="2000" b="1" dirty="0"/>
          </a:p>
        </p:txBody>
      </p:sp>
      <p:sp>
        <p:nvSpPr>
          <p:cNvPr id="10" name="TextBox 9"/>
          <p:cNvSpPr txBox="1"/>
          <p:nvPr/>
        </p:nvSpPr>
        <p:spPr>
          <a:xfrm>
            <a:off x="4376353" y="5623029"/>
            <a:ext cx="1168910" cy="400110"/>
          </a:xfrm>
          <a:prstGeom prst="rect">
            <a:avLst/>
          </a:prstGeom>
          <a:noFill/>
        </p:spPr>
        <p:txBody>
          <a:bodyPr wrap="none" rtlCol="0">
            <a:spAutoFit/>
          </a:bodyPr>
          <a:lstStyle/>
          <a:p>
            <a:r>
              <a:rPr lang="en-US" sz="2000" b="1" dirty="0" smtClean="0"/>
              <a:t>Purpose</a:t>
            </a:r>
            <a:endParaRPr lang="en-US" sz="2000" b="1" dirty="0"/>
          </a:p>
        </p:txBody>
      </p:sp>
      <p:sp>
        <p:nvSpPr>
          <p:cNvPr id="13" name="Triangle 12"/>
          <p:cNvSpPr/>
          <p:nvPr/>
        </p:nvSpPr>
        <p:spPr>
          <a:xfrm rot="10800000">
            <a:off x="2826889" y="2053438"/>
            <a:ext cx="3989404" cy="3552883"/>
          </a:xfrm>
          <a:prstGeom prst="triangle">
            <a:avLst>
              <a:gd name="adj" fmla="val 50125"/>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backgroundRemoval t="0" b="93500" l="0" r="100000">
                        <a14:foregroundMark x1="40833" y1="29500" x2="20500" y2="70167"/>
                        <a14:foregroundMark x1="23333" y1="68333" x2="37667" y2="82833"/>
                        <a14:foregroundMark x1="25833" y1="81333" x2="72833" y2="81500"/>
                        <a14:foregroundMark x1="74833" y1="78833" x2="72667" y2="65167"/>
                        <a14:foregroundMark x1="79167" y1="72167" x2="58000" y2="31833"/>
                        <a14:foregroundMark x1="57000" y1="29500" x2="39333" y2="31000"/>
                        <a14:foregroundMark x1="39500" y1="40667" x2="59000" y2="41167"/>
                        <a14:foregroundMark x1="44833" y1="33833" x2="61667" y2="35833"/>
                        <a14:foregroundMark x1="35500" y1="45000" x2="64667" y2="46333"/>
                        <a14:foregroundMark x1="28833" y1="60167" x2="74500" y2="60333"/>
                        <a14:foregroundMark x1="40167" y1="53500" x2="40167" y2="53500"/>
                        <a14:foregroundMark x1="60500" y1="52667" x2="60500" y2="52667"/>
                        <a14:foregroundMark x1="58000" y1="53833" x2="58000" y2="53833"/>
                        <a14:foregroundMark x1="36667" y1="54500" x2="44833" y2="54833"/>
                        <a14:foregroundMark x1="54667" y1="54500" x2="66167" y2="54000"/>
                        <a14:foregroundMark x1="35000" y1="52000" x2="34167" y2="58333"/>
                        <a14:foregroundMark x1="30000" y1="65000" x2="69500" y2="73833"/>
                        <a14:foregroundMark x1="32167" y1="72833" x2="70667" y2="64500"/>
                        <a14:foregroundMark x1="37833" y1="65000" x2="57667" y2="63833"/>
                        <a14:foregroundMark x1="14833" y1="81667" x2="85667" y2="83500"/>
                        <a14:foregroundMark x1="23000" y1="75833" x2="70833" y2="76000"/>
                        <a14:foregroundMark x1="34500" y1="85000" x2="82000" y2="85667"/>
                        <a14:foregroundMark x1="89500" y1="85500" x2="81167" y2="77333"/>
                        <a14:foregroundMark x1="11333" y1="84833" x2="19833" y2="74333"/>
                        <a14:foregroundMark x1="19833" y1="84333" x2="10667" y2="85000"/>
                        <a14:foregroundMark x1="30167" y1="86333" x2="52000" y2="86500"/>
                        <a14:foregroundMark x1="44167" y1="23833" x2="50667" y2="16833"/>
                        <a14:foregroundMark x1="51833" y1="16667" x2="57333" y2="24500"/>
                      </a14:backgroundRemoval>
                    </a14:imgEffect>
                  </a14:imgLayer>
                </a14:imgProps>
              </a:ext>
              <a:ext uri="{28A0092B-C50C-407E-A947-70E740481C1C}">
                <a14:useLocalDpi xmlns:a14="http://schemas.microsoft.com/office/drawing/2010/main" val="0"/>
              </a:ext>
            </a:extLst>
          </a:blip>
          <a:stretch>
            <a:fillRect/>
          </a:stretch>
        </p:blipFill>
        <p:spPr>
          <a:xfrm>
            <a:off x="2634822" y="1310240"/>
            <a:ext cx="4440590" cy="4440590"/>
          </a:xfrm>
          <a:prstGeom prst="rect">
            <a:avLst/>
          </a:prstGeom>
        </p:spPr>
      </p:pic>
    </p:spTree>
    <p:extLst>
      <p:ext uri="{BB962C8B-B14F-4D97-AF65-F5344CB8AC3E}">
        <p14:creationId xmlns:p14="http://schemas.microsoft.com/office/powerpoint/2010/main" val="787987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Hexagram</a:t>
            </a:r>
            <a:endParaRPr lang="en-US" dirty="0"/>
          </a:p>
        </p:txBody>
      </p:sp>
      <p:sp>
        <p:nvSpPr>
          <p:cNvPr id="8" name="TextBox 7"/>
          <p:cNvSpPr txBox="1"/>
          <p:nvPr/>
        </p:nvSpPr>
        <p:spPr>
          <a:xfrm>
            <a:off x="1212896" y="2174089"/>
            <a:ext cx="1880387" cy="923330"/>
          </a:xfrm>
          <a:prstGeom prst="rect">
            <a:avLst/>
          </a:prstGeom>
          <a:noFill/>
        </p:spPr>
        <p:txBody>
          <a:bodyPr wrap="none" rtlCol="0">
            <a:spAutoFit/>
          </a:bodyPr>
          <a:lstStyle/>
          <a:p>
            <a:pPr algn="ctr"/>
            <a:r>
              <a:rPr lang="en-US" dirty="0" smtClean="0"/>
              <a:t>How should your </a:t>
            </a:r>
          </a:p>
          <a:p>
            <a:pPr algn="ctr"/>
            <a:r>
              <a:rPr lang="en-US" dirty="0" smtClean="0"/>
              <a:t>message come </a:t>
            </a:r>
          </a:p>
          <a:p>
            <a:pPr algn="ctr"/>
            <a:r>
              <a:rPr lang="en-US" dirty="0" smtClean="0"/>
              <a:t>across?</a:t>
            </a:r>
            <a:endParaRPr lang="en-US" dirty="0"/>
          </a:p>
        </p:txBody>
      </p:sp>
      <p:sp>
        <p:nvSpPr>
          <p:cNvPr id="9" name="TextBox 8"/>
          <p:cNvSpPr txBox="1"/>
          <p:nvPr/>
        </p:nvSpPr>
        <p:spPr>
          <a:xfrm>
            <a:off x="6588663" y="2169625"/>
            <a:ext cx="3118546" cy="923330"/>
          </a:xfrm>
          <a:prstGeom prst="rect">
            <a:avLst/>
          </a:prstGeom>
          <a:noFill/>
        </p:spPr>
        <p:txBody>
          <a:bodyPr wrap="none" rtlCol="0">
            <a:spAutoFit/>
          </a:bodyPr>
          <a:lstStyle/>
          <a:p>
            <a:pPr algn="ctr"/>
            <a:r>
              <a:rPr lang="en-US" dirty="0" smtClean="0"/>
              <a:t>What is the clearest, most</a:t>
            </a:r>
          </a:p>
          <a:p>
            <a:pPr algn="ctr"/>
            <a:r>
              <a:rPr lang="en-US" dirty="0"/>
              <a:t>c</a:t>
            </a:r>
            <a:r>
              <a:rPr lang="en-US" dirty="0" smtClean="0"/>
              <a:t>oncise way to get the message</a:t>
            </a:r>
          </a:p>
          <a:p>
            <a:pPr algn="ctr"/>
            <a:r>
              <a:rPr lang="en-US" dirty="0"/>
              <a:t>a</a:t>
            </a:r>
            <a:r>
              <a:rPr lang="en-US" dirty="0" smtClean="0"/>
              <a:t>cross?</a:t>
            </a:r>
            <a:endParaRPr lang="en-US" dirty="0"/>
          </a:p>
        </p:txBody>
      </p:sp>
      <p:sp>
        <p:nvSpPr>
          <p:cNvPr id="10" name="TextBox 9"/>
          <p:cNvSpPr txBox="1"/>
          <p:nvPr/>
        </p:nvSpPr>
        <p:spPr>
          <a:xfrm>
            <a:off x="2958101" y="5910713"/>
            <a:ext cx="4288225" cy="369332"/>
          </a:xfrm>
          <a:prstGeom prst="rect">
            <a:avLst/>
          </a:prstGeom>
          <a:noFill/>
        </p:spPr>
        <p:txBody>
          <a:bodyPr wrap="none" rtlCol="0">
            <a:spAutoFit/>
          </a:bodyPr>
          <a:lstStyle/>
          <a:p>
            <a:r>
              <a:rPr lang="en-US" smtClean="0"/>
              <a:t>Why </a:t>
            </a:r>
            <a:r>
              <a:rPr lang="en-US" dirty="0" smtClean="0"/>
              <a:t>are you communicating this message?</a:t>
            </a:r>
            <a:endParaRPr lang="en-US" dirty="0"/>
          </a:p>
        </p:txBody>
      </p:sp>
      <p:sp>
        <p:nvSpPr>
          <p:cNvPr id="13" name="TextBox 12"/>
          <p:cNvSpPr txBox="1"/>
          <p:nvPr/>
        </p:nvSpPr>
        <p:spPr>
          <a:xfrm>
            <a:off x="1797439" y="4860964"/>
            <a:ext cx="1029449" cy="400110"/>
          </a:xfrm>
          <a:prstGeom prst="rect">
            <a:avLst/>
          </a:prstGeom>
          <a:noFill/>
        </p:spPr>
        <p:txBody>
          <a:bodyPr wrap="none" rtlCol="0">
            <a:spAutoFit/>
          </a:bodyPr>
          <a:lstStyle/>
          <a:p>
            <a:r>
              <a:rPr lang="en-US" sz="2000" b="1" dirty="0" smtClean="0"/>
              <a:t>Writer</a:t>
            </a:r>
            <a:endParaRPr lang="en-US" sz="2000" b="1" dirty="0"/>
          </a:p>
        </p:txBody>
      </p:sp>
      <p:sp>
        <p:nvSpPr>
          <p:cNvPr id="14" name="TextBox 13"/>
          <p:cNvSpPr txBox="1"/>
          <p:nvPr/>
        </p:nvSpPr>
        <p:spPr>
          <a:xfrm>
            <a:off x="6963417" y="4885288"/>
            <a:ext cx="1311578" cy="400110"/>
          </a:xfrm>
          <a:prstGeom prst="rect">
            <a:avLst/>
          </a:prstGeom>
          <a:noFill/>
        </p:spPr>
        <p:txBody>
          <a:bodyPr wrap="none" rtlCol="0">
            <a:spAutoFit/>
          </a:bodyPr>
          <a:lstStyle/>
          <a:p>
            <a:r>
              <a:rPr lang="en-US" sz="2000" b="1" dirty="0" smtClean="0"/>
              <a:t>Audience</a:t>
            </a:r>
            <a:endParaRPr lang="en-US" sz="2000" b="1" dirty="0"/>
          </a:p>
        </p:txBody>
      </p:sp>
      <p:sp>
        <p:nvSpPr>
          <p:cNvPr id="15" name="TextBox 14"/>
          <p:cNvSpPr txBox="1"/>
          <p:nvPr/>
        </p:nvSpPr>
        <p:spPr>
          <a:xfrm>
            <a:off x="1762167" y="1847986"/>
            <a:ext cx="769121" cy="400110"/>
          </a:xfrm>
          <a:prstGeom prst="rect">
            <a:avLst/>
          </a:prstGeom>
          <a:noFill/>
        </p:spPr>
        <p:txBody>
          <a:bodyPr wrap="none" rtlCol="0">
            <a:spAutoFit/>
          </a:bodyPr>
          <a:lstStyle/>
          <a:p>
            <a:r>
              <a:rPr lang="en-US" sz="2000" b="1" smtClean="0"/>
              <a:t>Tone</a:t>
            </a:r>
            <a:endParaRPr lang="en-US" sz="2000" b="1"/>
          </a:p>
        </p:txBody>
      </p:sp>
      <p:sp>
        <p:nvSpPr>
          <p:cNvPr id="16" name="TextBox 15"/>
          <p:cNvSpPr txBox="1"/>
          <p:nvPr/>
        </p:nvSpPr>
        <p:spPr>
          <a:xfrm>
            <a:off x="7755039" y="1824168"/>
            <a:ext cx="785793" cy="400110"/>
          </a:xfrm>
          <a:prstGeom prst="rect">
            <a:avLst/>
          </a:prstGeom>
          <a:noFill/>
        </p:spPr>
        <p:txBody>
          <a:bodyPr wrap="none" rtlCol="0">
            <a:spAutoFit/>
          </a:bodyPr>
          <a:lstStyle/>
          <a:p>
            <a:r>
              <a:rPr lang="en-US" sz="2000" b="1" dirty="0" smtClean="0"/>
              <a:t>Style</a:t>
            </a:r>
            <a:endParaRPr lang="en-US" sz="2000" b="1" dirty="0"/>
          </a:p>
        </p:txBody>
      </p:sp>
      <p:sp>
        <p:nvSpPr>
          <p:cNvPr id="17" name="TextBox 16"/>
          <p:cNvSpPr txBox="1"/>
          <p:nvPr/>
        </p:nvSpPr>
        <p:spPr>
          <a:xfrm>
            <a:off x="4376353" y="5623029"/>
            <a:ext cx="1168910" cy="400110"/>
          </a:xfrm>
          <a:prstGeom prst="rect">
            <a:avLst/>
          </a:prstGeom>
          <a:noFill/>
        </p:spPr>
        <p:txBody>
          <a:bodyPr wrap="none" rtlCol="0">
            <a:spAutoFit/>
          </a:bodyPr>
          <a:lstStyle/>
          <a:p>
            <a:r>
              <a:rPr lang="en-US" sz="2000" b="1" dirty="0" smtClean="0"/>
              <a:t>Purpose</a:t>
            </a:r>
            <a:endParaRPr lang="en-US" sz="2000" b="1" dirty="0"/>
          </a:p>
        </p:txBody>
      </p:sp>
      <p:sp>
        <p:nvSpPr>
          <p:cNvPr id="18" name="Triangle 17"/>
          <p:cNvSpPr/>
          <p:nvPr/>
        </p:nvSpPr>
        <p:spPr>
          <a:xfrm rot="10800000">
            <a:off x="2826889" y="2053438"/>
            <a:ext cx="3989404" cy="3552883"/>
          </a:xfrm>
          <a:prstGeom prst="triangle">
            <a:avLst>
              <a:gd name="adj" fmla="val 50125"/>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2">
            <a:extLst>
              <a:ext uri="{BEBA8EAE-BF5A-486C-A8C5-ECC9F3942E4B}">
                <a14:imgProps xmlns:a14="http://schemas.microsoft.com/office/drawing/2010/main">
                  <a14:imgLayer r:embed="rId3">
                    <a14:imgEffect>
                      <a14:backgroundRemoval t="0" b="93500" l="0" r="100000">
                        <a14:foregroundMark x1="40833" y1="29500" x2="20500" y2="70167"/>
                        <a14:foregroundMark x1="23333" y1="68333" x2="37667" y2="82833"/>
                        <a14:foregroundMark x1="25833" y1="81333" x2="72833" y2="81500"/>
                        <a14:foregroundMark x1="74833" y1="78833" x2="72667" y2="65167"/>
                        <a14:foregroundMark x1="79167" y1="72167" x2="58000" y2="31833"/>
                        <a14:foregroundMark x1="57000" y1="29500" x2="39333" y2="31000"/>
                        <a14:foregroundMark x1="39500" y1="40667" x2="59000" y2="41167"/>
                        <a14:foregroundMark x1="44833" y1="33833" x2="61667" y2="35833"/>
                        <a14:foregroundMark x1="35500" y1="45000" x2="64667" y2="46333"/>
                        <a14:foregroundMark x1="28833" y1="60167" x2="74500" y2="60333"/>
                        <a14:foregroundMark x1="40167" y1="53500" x2="40167" y2="53500"/>
                        <a14:foregroundMark x1="60500" y1="52667" x2="60500" y2="52667"/>
                        <a14:foregroundMark x1="58000" y1="53833" x2="58000" y2="53833"/>
                        <a14:foregroundMark x1="36667" y1="54500" x2="44833" y2="54833"/>
                        <a14:foregroundMark x1="54667" y1="54500" x2="66167" y2="54000"/>
                        <a14:foregroundMark x1="35000" y1="52000" x2="34167" y2="58333"/>
                        <a14:foregroundMark x1="30000" y1="65000" x2="69500" y2="73833"/>
                        <a14:foregroundMark x1="32167" y1="72833" x2="70667" y2="64500"/>
                        <a14:foregroundMark x1="37833" y1="65000" x2="57667" y2="63833"/>
                        <a14:foregroundMark x1="14833" y1="81667" x2="85667" y2="83500"/>
                        <a14:foregroundMark x1="23000" y1="75833" x2="70833" y2="76000"/>
                        <a14:foregroundMark x1="34500" y1="85000" x2="82000" y2="85667"/>
                        <a14:foregroundMark x1="89500" y1="85500" x2="81167" y2="77333"/>
                        <a14:foregroundMark x1="11333" y1="84833" x2="19833" y2="74333"/>
                        <a14:foregroundMark x1="19833" y1="84333" x2="10667" y2="85000"/>
                        <a14:foregroundMark x1="30167" y1="86333" x2="52000" y2="86500"/>
                        <a14:foregroundMark x1="44167" y1="23833" x2="50667" y2="16833"/>
                        <a14:foregroundMark x1="51833" y1="16667" x2="57333" y2="24500"/>
                      </a14:backgroundRemoval>
                    </a14:imgEffect>
                  </a14:imgLayer>
                </a14:imgProps>
              </a:ext>
              <a:ext uri="{28A0092B-C50C-407E-A947-70E740481C1C}">
                <a14:useLocalDpi xmlns:a14="http://schemas.microsoft.com/office/drawing/2010/main" val="0"/>
              </a:ext>
            </a:extLst>
          </a:blip>
          <a:stretch>
            <a:fillRect/>
          </a:stretch>
        </p:blipFill>
        <p:spPr>
          <a:xfrm>
            <a:off x="2634822" y="1310240"/>
            <a:ext cx="4440590" cy="4440590"/>
          </a:xfrm>
          <a:prstGeom prst="rect">
            <a:avLst/>
          </a:prstGeom>
        </p:spPr>
      </p:pic>
      <p:sp>
        <p:nvSpPr>
          <p:cNvPr id="20" name="TextBox 19"/>
          <p:cNvSpPr txBox="1"/>
          <p:nvPr/>
        </p:nvSpPr>
        <p:spPr>
          <a:xfrm>
            <a:off x="4376353" y="1140165"/>
            <a:ext cx="1180451" cy="400110"/>
          </a:xfrm>
          <a:prstGeom prst="rect">
            <a:avLst/>
          </a:prstGeom>
          <a:noFill/>
        </p:spPr>
        <p:txBody>
          <a:bodyPr wrap="none" rtlCol="0">
            <a:spAutoFit/>
          </a:bodyPr>
          <a:lstStyle/>
          <a:p>
            <a:r>
              <a:rPr lang="en-US" sz="2000" b="1" dirty="0" smtClean="0"/>
              <a:t>Message</a:t>
            </a:r>
            <a:endParaRPr lang="en-US" sz="2000" b="1" dirty="0"/>
          </a:p>
        </p:txBody>
      </p:sp>
    </p:spTree>
    <p:extLst>
      <p:ext uri="{BB962C8B-B14F-4D97-AF65-F5344CB8AC3E}">
        <p14:creationId xmlns:p14="http://schemas.microsoft.com/office/powerpoint/2010/main" val="778395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Refining Hexagram</a:t>
            </a:r>
            <a:endParaRPr lang="en-US" dirty="0"/>
          </a:p>
        </p:txBody>
      </p:sp>
      <p:sp>
        <p:nvSpPr>
          <p:cNvPr id="8" name="TextBox 7"/>
          <p:cNvSpPr txBox="1"/>
          <p:nvPr/>
        </p:nvSpPr>
        <p:spPr>
          <a:xfrm>
            <a:off x="1697093" y="2142646"/>
            <a:ext cx="1213089" cy="923330"/>
          </a:xfrm>
          <a:prstGeom prst="rect">
            <a:avLst/>
          </a:prstGeom>
          <a:noFill/>
        </p:spPr>
        <p:txBody>
          <a:bodyPr wrap="none" rtlCol="0">
            <a:spAutoFit/>
          </a:bodyPr>
          <a:lstStyle/>
          <a:p>
            <a:pPr algn="ctr"/>
            <a:r>
              <a:rPr lang="en-US" dirty="0" smtClean="0"/>
              <a:t>Formal but</a:t>
            </a:r>
          </a:p>
          <a:p>
            <a:pPr algn="ctr"/>
            <a:r>
              <a:rPr lang="en-US" dirty="0"/>
              <a:t>a</a:t>
            </a:r>
            <a:r>
              <a:rPr lang="en-US" dirty="0" smtClean="0"/>
              <a:t>ccessible</a:t>
            </a:r>
          </a:p>
          <a:p>
            <a:pPr algn="ctr"/>
            <a:r>
              <a:rPr lang="en-US" dirty="0" smtClean="0"/>
              <a:t>3</a:t>
            </a:r>
            <a:r>
              <a:rPr lang="en-US" baseline="30000" dirty="0" smtClean="0"/>
              <a:t>rd</a:t>
            </a:r>
            <a:r>
              <a:rPr lang="en-US" dirty="0" smtClean="0"/>
              <a:t>  person</a:t>
            </a:r>
            <a:endParaRPr lang="en-US" dirty="0"/>
          </a:p>
        </p:txBody>
      </p:sp>
      <p:sp>
        <p:nvSpPr>
          <p:cNvPr id="9" name="TextBox 8"/>
          <p:cNvSpPr txBox="1"/>
          <p:nvPr/>
        </p:nvSpPr>
        <p:spPr>
          <a:xfrm>
            <a:off x="6726795" y="2142646"/>
            <a:ext cx="2572692" cy="646331"/>
          </a:xfrm>
          <a:prstGeom prst="rect">
            <a:avLst/>
          </a:prstGeom>
          <a:noFill/>
        </p:spPr>
        <p:txBody>
          <a:bodyPr wrap="none" rtlCol="0">
            <a:spAutoFit/>
          </a:bodyPr>
          <a:lstStyle/>
          <a:p>
            <a:pPr algn="ctr"/>
            <a:r>
              <a:rPr lang="en-US" dirty="0" smtClean="0"/>
              <a:t>PDF forms followed by </a:t>
            </a:r>
          </a:p>
          <a:p>
            <a:pPr algn="ctr"/>
            <a:r>
              <a:rPr lang="en-US" dirty="0"/>
              <a:t>e</a:t>
            </a:r>
            <a:r>
              <a:rPr lang="en-US" dirty="0" smtClean="0"/>
              <a:t>xplanations for their use</a:t>
            </a:r>
            <a:endParaRPr lang="en-US" dirty="0"/>
          </a:p>
        </p:txBody>
      </p:sp>
      <p:sp>
        <p:nvSpPr>
          <p:cNvPr id="10" name="TextBox 9"/>
          <p:cNvSpPr txBox="1"/>
          <p:nvPr/>
        </p:nvSpPr>
        <p:spPr>
          <a:xfrm>
            <a:off x="2312163" y="5938228"/>
            <a:ext cx="5359801" cy="646331"/>
          </a:xfrm>
          <a:prstGeom prst="rect">
            <a:avLst/>
          </a:prstGeom>
          <a:noFill/>
        </p:spPr>
        <p:txBody>
          <a:bodyPr wrap="none" rtlCol="0">
            <a:spAutoFit/>
          </a:bodyPr>
          <a:lstStyle/>
          <a:p>
            <a:pPr algn="ctr"/>
            <a:r>
              <a:rPr lang="en-US" dirty="0" smtClean="0"/>
              <a:t>Providing agents with a means to quickly</a:t>
            </a:r>
          </a:p>
          <a:p>
            <a:pPr algn="ctr"/>
            <a:r>
              <a:rPr lang="en-US" dirty="0"/>
              <a:t>a</a:t>
            </a:r>
            <a:r>
              <a:rPr lang="en-US" dirty="0" smtClean="0"/>
              <a:t>nd efficiently request devices and gadgets for missions</a:t>
            </a:r>
            <a:endParaRPr lang="en-US" dirty="0"/>
          </a:p>
        </p:txBody>
      </p:sp>
      <p:sp>
        <p:nvSpPr>
          <p:cNvPr id="13" name="TextBox 12"/>
          <p:cNvSpPr txBox="1"/>
          <p:nvPr/>
        </p:nvSpPr>
        <p:spPr>
          <a:xfrm>
            <a:off x="4376353" y="1140165"/>
            <a:ext cx="1180451" cy="400110"/>
          </a:xfrm>
          <a:prstGeom prst="rect">
            <a:avLst/>
          </a:prstGeom>
          <a:noFill/>
        </p:spPr>
        <p:txBody>
          <a:bodyPr wrap="none" rtlCol="0">
            <a:spAutoFit/>
          </a:bodyPr>
          <a:lstStyle/>
          <a:p>
            <a:r>
              <a:rPr lang="en-US" sz="2000" b="1" dirty="0" smtClean="0"/>
              <a:t>Message</a:t>
            </a:r>
            <a:endParaRPr lang="en-US" sz="2000" b="1" dirty="0"/>
          </a:p>
        </p:txBody>
      </p:sp>
      <p:sp>
        <p:nvSpPr>
          <p:cNvPr id="14" name="TextBox 13"/>
          <p:cNvSpPr txBox="1"/>
          <p:nvPr/>
        </p:nvSpPr>
        <p:spPr>
          <a:xfrm>
            <a:off x="1797439" y="4860964"/>
            <a:ext cx="1029449" cy="400110"/>
          </a:xfrm>
          <a:prstGeom prst="rect">
            <a:avLst/>
          </a:prstGeom>
          <a:noFill/>
        </p:spPr>
        <p:txBody>
          <a:bodyPr wrap="none" rtlCol="0">
            <a:spAutoFit/>
          </a:bodyPr>
          <a:lstStyle/>
          <a:p>
            <a:r>
              <a:rPr lang="en-US" sz="2000" b="1" dirty="0" smtClean="0"/>
              <a:t>Writer</a:t>
            </a:r>
            <a:endParaRPr lang="en-US" sz="2000" b="1" dirty="0"/>
          </a:p>
        </p:txBody>
      </p:sp>
      <p:sp>
        <p:nvSpPr>
          <p:cNvPr id="15" name="TextBox 14"/>
          <p:cNvSpPr txBox="1"/>
          <p:nvPr/>
        </p:nvSpPr>
        <p:spPr>
          <a:xfrm>
            <a:off x="6963417" y="4885288"/>
            <a:ext cx="1311578" cy="400110"/>
          </a:xfrm>
          <a:prstGeom prst="rect">
            <a:avLst/>
          </a:prstGeom>
          <a:noFill/>
        </p:spPr>
        <p:txBody>
          <a:bodyPr wrap="none" rtlCol="0">
            <a:spAutoFit/>
          </a:bodyPr>
          <a:lstStyle/>
          <a:p>
            <a:r>
              <a:rPr lang="en-US" sz="2000" b="1" dirty="0" smtClean="0"/>
              <a:t>Audience</a:t>
            </a:r>
            <a:endParaRPr lang="en-US" sz="2000" b="1" dirty="0"/>
          </a:p>
        </p:txBody>
      </p:sp>
      <p:sp>
        <p:nvSpPr>
          <p:cNvPr id="16" name="TextBox 15"/>
          <p:cNvSpPr txBox="1"/>
          <p:nvPr/>
        </p:nvSpPr>
        <p:spPr>
          <a:xfrm>
            <a:off x="1910643" y="1773420"/>
            <a:ext cx="769121" cy="400110"/>
          </a:xfrm>
          <a:prstGeom prst="rect">
            <a:avLst/>
          </a:prstGeom>
          <a:noFill/>
        </p:spPr>
        <p:txBody>
          <a:bodyPr wrap="none" rtlCol="0">
            <a:spAutoFit/>
          </a:bodyPr>
          <a:lstStyle/>
          <a:p>
            <a:r>
              <a:rPr lang="en-US" sz="2000" b="1" smtClean="0"/>
              <a:t>Tone</a:t>
            </a:r>
            <a:endParaRPr lang="en-US" sz="2000" b="1"/>
          </a:p>
        </p:txBody>
      </p:sp>
      <p:sp>
        <p:nvSpPr>
          <p:cNvPr id="17" name="TextBox 16"/>
          <p:cNvSpPr txBox="1"/>
          <p:nvPr/>
        </p:nvSpPr>
        <p:spPr>
          <a:xfrm>
            <a:off x="7592337" y="1783514"/>
            <a:ext cx="785793" cy="400110"/>
          </a:xfrm>
          <a:prstGeom prst="rect">
            <a:avLst/>
          </a:prstGeom>
          <a:noFill/>
        </p:spPr>
        <p:txBody>
          <a:bodyPr wrap="none" rtlCol="0">
            <a:spAutoFit/>
          </a:bodyPr>
          <a:lstStyle/>
          <a:p>
            <a:r>
              <a:rPr lang="en-US" sz="2000" b="1" dirty="0" smtClean="0"/>
              <a:t>Style</a:t>
            </a:r>
            <a:endParaRPr lang="en-US" sz="2000" b="1" dirty="0"/>
          </a:p>
        </p:txBody>
      </p:sp>
      <p:sp>
        <p:nvSpPr>
          <p:cNvPr id="18" name="TextBox 17"/>
          <p:cNvSpPr txBox="1"/>
          <p:nvPr/>
        </p:nvSpPr>
        <p:spPr>
          <a:xfrm>
            <a:off x="4376353" y="5623029"/>
            <a:ext cx="1168910" cy="400110"/>
          </a:xfrm>
          <a:prstGeom prst="rect">
            <a:avLst/>
          </a:prstGeom>
          <a:noFill/>
        </p:spPr>
        <p:txBody>
          <a:bodyPr wrap="none" rtlCol="0">
            <a:spAutoFit/>
          </a:bodyPr>
          <a:lstStyle/>
          <a:p>
            <a:r>
              <a:rPr lang="en-US" sz="2000" b="1" dirty="0" smtClean="0"/>
              <a:t>Purpose</a:t>
            </a:r>
            <a:endParaRPr lang="en-US" sz="2000" b="1" dirty="0"/>
          </a:p>
        </p:txBody>
      </p:sp>
      <p:sp>
        <p:nvSpPr>
          <p:cNvPr id="19" name="Triangle 18"/>
          <p:cNvSpPr/>
          <p:nvPr/>
        </p:nvSpPr>
        <p:spPr>
          <a:xfrm rot="10800000">
            <a:off x="2826889" y="2053438"/>
            <a:ext cx="3989404" cy="3552883"/>
          </a:xfrm>
          <a:prstGeom prst="triangle">
            <a:avLst>
              <a:gd name="adj" fmla="val 50125"/>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2">
            <a:extLst>
              <a:ext uri="{BEBA8EAE-BF5A-486C-A8C5-ECC9F3942E4B}">
                <a14:imgProps xmlns:a14="http://schemas.microsoft.com/office/drawing/2010/main">
                  <a14:imgLayer r:embed="rId3">
                    <a14:imgEffect>
                      <a14:backgroundRemoval t="0" b="93500" l="0" r="100000">
                        <a14:foregroundMark x1="40833" y1="29500" x2="20500" y2="70167"/>
                        <a14:foregroundMark x1="23333" y1="68333" x2="37667" y2="82833"/>
                        <a14:foregroundMark x1="25833" y1="81333" x2="72833" y2="81500"/>
                        <a14:foregroundMark x1="74833" y1="78833" x2="72667" y2="65167"/>
                        <a14:foregroundMark x1="79167" y1="72167" x2="58000" y2="31833"/>
                        <a14:foregroundMark x1="57000" y1="29500" x2="39333" y2="31000"/>
                        <a14:foregroundMark x1="39500" y1="40667" x2="59000" y2="41167"/>
                        <a14:foregroundMark x1="44833" y1="33833" x2="61667" y2="35833"/>
                        <a14:foregroundMark x1="35500" y1="45000" x2="64667" y2="46333"/>
                        <a14:foregroundMark x1="28833" y1="60167" x2="74500" y2="60333"/>
                        <a14:foregroundMark x1="40167" y1="53500" x2="40167" y2="53500"/>
                        <a14:foregroundMark x1="60500" y1="52667" x2="60500" y2="52667"/>
                        <a14:foregroundMark x1="58000" y1="53833" x2="58000" y2="53833"/>
                        <a14:foregroundMark x1="36667" y1="54500" x2="44833" y2="54833"/>
                        <a14:foregroundMark x1="54667" y1="54500" x2="66167" y2="54000"/>
                        <a14:foregroundMark x1="35000" y1="52000" x2="34167" y2="58333"/>
                        <a14:foregroundMark x1="30000" y1="65000" x2="69500" y2="73833"/>
                        <a14:foregroundMark x1="32167" y1="72833" x2="70667" y2="64500"/>
                        <a14:foregroundMark x1="37833" y1="65000" x2="57667" y2="63833"/>
                        <a14:foregroundMark x1="14833" y1="81667" x2="85667" y2="83500"/>
                        <a14:foregroundMark x1="23000" y1="75833" x2="70833" y2="76000"/>
                        <a14:foregroundMark x1="34500" y1="85000" x2="82000" y2="85667"/>
                        <a14:foregroundMark x1="89500" y1="85500" x2="81167" y2="77333"/>
                        <a14:foregroundMark x1="11333" y1="84833" x2="19833" y2="74333"/>
                        <a14:foregroundMark x1="19833" y1="84333" x2="10667" y2="85000"/>
                        <a14:foregroundMark x1="30167" y1="86333" x2="52000" y2="86500"/>
                        <a14:foregroundMark x1="44167" y1="23833" x2="50667" y2="16833"/>
                        <a14:foregroundMark x1="51833" y1="16667" x2="57333" y2="24500"/>
                      </a14:backgroundRemoval>
                    </a14:imgEffect>
                  </a14:imgLayer>
                </a14:imgProps>
              </a:ext>
              <a:ext uri="{28A0092B-C50C-407E-A947-70E740481C1C}">
                <a14:useLocalDpi xmlns:a14="http://schemas.microsoft.com/office/drawing/2010/main" val="0"/>
              </a:ext>
            </a:extLst>
          </a:blip>
          <a:stretch>
            <a:fillRect/>
          </a:stretch>
        </p:blipFill>
        <p:spPr>
          <a:xfrm>
            <a:off x="2634822" y="1310240"/>
            <a:ext cx="4440590" cy="4440590"/>
          </a:xfrm>
          <a:prstGeom prst="rect">
            <a:avLst/>
          </a:prstGeom>
        </p:spPr>
      </p:pic>
    </p:spTree>
    <p:extLst>
      <p:ext uri="{BB962C8B-B14F-4D97-AF65-F5344CB8AC3E}">
        <p14:creationId xmlns:p14="http://schemas.microsoft.com/office/powerpoint/2010/main" val="1232439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127" y="2020186"/>
            <a:ext cx="8361229" cy="2876934"/>
          </a:xfrm>
          <a:solidFill>
            <a:schemeClr val="tx2"/>
          </a:solidFill>
        </p:spPr>
        <p:txBody>
          <a:bodyPr/>
          <a:lstStyle/>
          <a:p>
            <a:r>
              <a:rPr lang="en-US" sz="6600" dirty="0" smtClean="0">
                <a:solidFill>
                  <a:schemeClr val="bg1"/>
                </a:solidFill>
              </a:rPr>
              <a:t>Strategies for mission accomplishment</a:t>
            </a:r>
            <a:endParaRPr lang="en-US" sz="6600" dirty="0">
              <a:solidFill>
                <a:schemeClr val="bg1"/>
              </a:solidFill>
            </a:endParaRPr>
          </a:p>
        </p:txBody>
      </p:sp>
    </p:spTree>
    <p:extLst>
      <p:ext uri="{BB962C8B-B14F-4D97-AF65-F5344CB8AC3E}">
        <p14:creationId xmlns:p14="http://schemas.microsoft.com/office/powerpoint/2010/main" val="1214454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22150" y="200689"/>
            <a:ext cx="2966483" cy="7602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Good Content is </a:t>
            </a:r>
            <a:r>
              <a:rPr lang="en-US" dirty="0" smtClean="0">
                <a:solidFill>
                  <a:schemeClr val="bg1"/>
                </a:solidFill>
              </a:rPr>
              <a:t>Appropriate</a:t>
            </a:r>
            <a:endParaRPr lang="en-US" dirty="0">
              <a:solidFill>
                <a:schemeClr val="bg1"/>
              </a:solidFill>
            </a:endParaRPr>
          </a:p>
        </p:txBody>
      </p:sp>
      <p:sp>
        <p:nvSpPr>
          <p:cNvPr id="6" name="Content Placeholder 5"/>
          <p:cNvSpPr>
            <a:spLocks noGrp="1"/>
          </p:cNvSpPr>
          <p:nvPr>
            <p:ph sz="half" idx="1"/>
          </p:nvPr>
        </p:nvSpPr>
        <p:spPr/>
        <p:txBody>
          <a:bodyPr/>
          <a:lstStyle/>
          <a:p>
            <a:r>
              <a:rPr lang="en-US" b="1" dirty="0" smtClean="0"/>
              <a:t>Q / James Bond</a:t>
            </a:r>
          </a:p>
          <a:p>
            <a:pPr marL="0" indent="0">
              <a:buNone/>
            </a:pPr>
            <a:r>
              <a:rPr lang="en-US" dirty="0"/>
              <a:t>Even before Q </a:t>
            </a:r>
            <a:r>
              <a:rPr lang="en-US" dirty="0" smtClean="0"/>
              <a:t>starts </a:t>
            </a:r>
            <a:r>
              <a:rPr lang="en-US" dirty="0"/>
              <a:t>tinkering with the </a:t>
            </a:r>
            <a:r>
              <a:rPr lang="en-US" dirty="0" smtClean="0"/>
              <a:t>Aston </a:t>
            </a:r>
            <a:r>
              <a:rPr lang="en-US" dirty="0"/>
              <a:t>Martin or </a:t>
            </a:r>
            <a:r>
              <a:rPr lang="en-US" dirty="0" smtClean="0"/>
              <a:t>Bond’s vodka </a:t>
            </a:r>
            <a:r>
              <a:rPr lang="en-US" dirty="0"/>
              <a:t>martini mix (shaken, not stirred), Q must </a:t>
            </a:r>
            <a:r>
              <a:rPr lang="en-US" dirty="0" smtClean="0"/>
              <a:t>anticipate what tools an agent </a:t>
            </a:r>
            <a:r>
              <a:rPr lang="en-US" dirty="0"/>
              <a:t>will need and the best way to </a:t>
            </a:r>
            <a:r>
              <a:rPr lang="en-US" dirty="0" smtClean="0"/>
              <a:t>deliver them</a:t>
            </a:r>
            <a:r>
              <a:rPr lang="en-US" dirty="0"/>
              <a:t>. </a:t>
            </a:r>
          </a:p>
          <a:p>
            <a:endParaRPr lang="en-US" dirty="0"/>
          </a:p>
        </p:txBody>
      </p:sp>
      <p:sp>
        <p:nvSpPr>
          <p:cNvPr id="7" name="Content Placeholder 6"/>
          <p:cNvSpPr>
            <a:spLocks noGrp="1"/>
          </p:cNvSpPr>
          <p:nvPr>
            <p:ph sz="half" idx="2"/>
          </p:nvPr>
        </p:nvSpPr>
        <p:spPr/>
        <p:txBody>
          <a:bodyPr/>
          <a:lstStyle/>
          <a:p>
            <a:r>
              <a:rPr lang="en-US" b="1" dirty="0" smtClean="0"/>
              <a:t>Webmaster / Audience</a:t>
            </a:r>
          </a:p>
          <a:p>
            <a:pPr marL="0" indent="0">
              <a:buNone/>
            </a:pPr>
            <a:r>
              <a:rPr lang="en-US" dirty="0"/>
              <a:t>Good content strategists </a:t>
            </a:r>
            <a:r>
              <a:rPr lang="en-US" dirty="0" smtClean="0"/>
              <a:t>are in </a:t>
            </a:r>
            <a:r>
              <a:rPr lang="en-US" dirty="0"/>
              <a:t>tune with their audiences’ needs and wants. Though you can never anticipate </a:t>
            </a:r>
            <a:r>
              <a:rPr lang="en-US" dirty="0" smtClean="0"/>
              <a:t>everything for </a:t>
            </a:r>
            <a:r>
              <a:rPr lang="en-US" dirty="0"/>
              <a:t>every user </a:t>
            </a:r>
            <a:r>
              <a:rPr lang="en-US" dirty="0" smtClean="0"/>
              <a:t>every time</a:t>
            </a:r>
            <a:r>
              <a:rPr lang="en-US" dirty="0"/>
              <a:t>, doing research and taking </a:t>
            </a:r>
            <a:r>
              <a:rPr lang="en-US" dirty="0" smtClean="0"/>
              <a:t>time </a:t>
            </a:r>
            <a:r>
              <a:rPr lang="en-US" dirty="0"/>
              <a:t>to plan will ultimately make writing </a:t>
            </a:r>
            <a:r>
              <a:rPr lang="en-US" dirty="0" smtClean="0"/>
              <a:t>web </a:t>
            </a:r>
            <a:r>
              <a:rPr lang="en-US" dirty="0"/>
              <a:t>content easier. </a:t>
            </a:r>
          </a:p>
        </p:txBody>
      </p:sp>
    </p:spTree>
    <p:extLst>
      <p:ext uri="{BB962C8B-B14F-4D97-AF65-F5344CB8AC3E}">
        <p14:creationId xmlns:p14="http://schemas.microsoft.com/office/powerpoint/2010/main" val="17973362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93" y="217967"/>
            <a:ext cx="8800969" cy="1485900"/>
          </a:xfrm>
        </p:spPr>
        <p:txBody>
          <a:bodyPr/>
          <a:lstStyle/>
          <a:p>
            <a:r>
              <a:rPr lang="en-US" dirty="0"/>
              <a:t>Good Content is </a:t>
            </a:r>
            <a:r>
              <a:rPr lang="en-US" dirty="0" smtClean="0"/>
              <a:t>Appropriate: Strategy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3498908"/>
              </p:ext>
            </p:extLst>
          </p:nvPr>
        </p:nvGraphicFramePr>
        <p:xfrm>
          <a:off x="732775" y="2138582"/>
          <a:ext cx="9005778" cy="4168772"/>
        </p:xfrm>
        <a:graphic>
          <a:graphicData uri="http://schemas.openxmlformats.org/drawingml/2006/table">
            <a:tbl>
              <a:tblPr firstRow="1" bandRow="1">
                <a:tableStyleId>{5C22544A-7EE6-4342-B048-85BDC9FD1C3A}</a:tableStyleId>
              </a:tblPr>
              <a:tblGrid>
                <a:gridCol w="3001926"/>
                <a:gridCol w="4060184"/>
                <a:gridCol w="1943668"/>
              </a:tblGrid>
              <a:tr h="326158">
                <a:tc>
                  <a:txBody>
                    <a:bodyPr/>
                    <a:lstStyle/>
                    <a:p>
                      <a:r>
                        <a:rPr lang="en-US" dirty="0" smtClean="0"/>
                        <a:t>Consideration</a:t>
                      </a:r>
                      <a:endParaRPr lang="en-US" dirty="0"/>
                    </a:p>
                  </a:txBody>
                  <a:tcPr/>
                </a:tc>
                <a:tc>
                  <a:txBody>
                    <a:bodyPr/>
                    <a:lstStyle/>
                    <a:p>
                      <a:r>
                        <a:rPr lang="en-US" dirty="0" smtClean="0"/>
                        <a:t>Question</a:t>
                      </a:r>
                      <a:endParaRPr lang="en-US" dirty="0"/>
                    </a:p>
                  </a:txBody>
                  <a:tcPr/>
                </a:tc>
                <a:tc>
                  <a:txBody>
                    <a:bodyPr/>
                    <a:lstStyle/>
                    <a:p>
                      <a:r>
                        <a:rPr lang="en-US" dirty="0" smtClean="0"/>
                        <a:t>Answer</a:t>
                      </a:r>
                      <a:endParaRPr lang="en-US" dirty="0"/>
                    </a:p>
                  </a:txBody>
                  <a:tcPr/>
                </a:tc>
              </a:tr>
              <a:tr h="326158">
                <a:tc>
                  <a:txBody>
                    <a:bodyPr/>
                    <a:lstStyle/>
                    <a:p>
                      <a:r>
                        <a:rPr lang="en-US" sz="2000" dirty="0" smtClean="0"/>
                        <a:t>Writer</a:t>
                      </a:r>
                      <a:endParaRPr lang="en-US" sz="2000" dirty="0"/>
                    </a:p>
                  </a:txBody>
                  <a:tcPr/>
                </a:tc>
                <a:tc>
                  <a:txBody>
                    <a:bodyPr/>
                    <a:lstStyle/>
                    <a:p>
                      <a:r>
                        <a:rPr lang="en-US" sz="2000" dirty="0" smtClean="0"/>
                        <a:t>What is your role?</a:t>
                      </a:r>
                      <a:endParaRPr lang="en-US" sz="2000" dirty="0"/>
                    </a:p>
                  </a:txBody>
                  <a:tcPr/>
                </a:tc>
                <a:tc>
                  <a:txBody>
                    <a:bodyPr/>
                    <a:lstStyle/>
                    <a:p>
                      <a:endParaRPr lang="en-US" dirty="0"/>
                    </a:p>
                  </a:txBody>
                  <a:tcPr/>
                </a:tc>
              </a:tr>
              <a:tr h="562958">
                <a:tc>
                  <a:txBody>
                    <a:bodyPr/>
                    <a:lstStyle/>
                    <a:p>
                      <a:r>
                        <a:rPr lang="en-US" sz="2000" dirty="0" smtClean="0"/>
                        <a:t>Message</a:t>
                      </a:r>
                      <a:endParaRPr lang="en-US" sz="2000" dirty="0"/>
                    </a:p>
                  </a:txBody>
                  <a:tcPr/>
                </a:tc>
                <a:tc>
                  <a:txBody>
                    <a:bodyPr/>
                    <a:lstStyle/>
                    <a:p>
                      <a:r>
                        <a:rPr lang="en-US" sz="2000" dirty="0" smtClean="0"/>
                        <a:t>What information are you communicating?</a:t>
                      </a:r>
                      <a:endParaRPr lang="en-US" sz="2000" dirty="0"/>
                    </a:p>
                  </a:txBody>
                  <a:tcPr/>
                </a:tc>
                <a:tc>
                  <a:txBody>
                    <a:bodyPr/>
                    <a:lstStyle/>
                    <a:p>
                      <a:endParaRPr lang="en-US"/>
                    </a:p>
                  </a:txBody>
                  <a:tcPr/>
                </a:tc>
              </a:tr>
              <a:tr h="326158">
                <a:tc>
                  <a:txBody>
                    <a:bodyPr/>
                    <a:lstStyle/>
                    <a:p>
                      <a:r>
                        <a:rPr lang="en-US" sz="2000" dirty="0" smtClean="0"/>
                        <a:t>Audience</a:t>
                      </a:r>
                      <a:endParaRPr lang="en-US" sz="2000" dirty="0"/>
                    </a:p>
                  </a:txBody>
                  <a:tcPr/>
                </a:tc>
                <a:tc>
                  <a:txBody>
                    <a:bodyPr/>
                    <a:lstStyle/>
                    <a:p>
                      <a:r>
                        <a:rPr lang="en-US" sz="2000" dirty="0" smtClean="0"/>
                        <a:t>Who are</a:t>
                      </a:r>
                      <a:r>
                        <a:rPr lang="en-US" sz="2000" baseline="0" dirty="0" smtClean="0"/>
                        <a:t> you writing to?</a:t>
                      </a:r>
                      <a:endParaRPr lang="en-US" sz="2000" dirty="0"/>
                    </a:p>
                  </a:txBody>
                  <a:tcPr/>
                </a:tc>
                <a:tc>
                  <a:txBody>
                    <a:bodyPr/>
                    <a:lstStyle/>
                    <a:p>
                      <a:endParaRPr lang="en-US"/>
                    </a:p>
                  </a:txBody>
                  <a:tcPr/>
                </a:tc>
              </a:tr>
              <a:tr h="562958">
                <a:tc>
                  <a:txBody>
                    <a:bodyPr/>
                    <a:lstStyle/>
                    <a:p>
                      <a:r>
                        <a:rPr lang="en-US" sz="2000" dirty="0" smtClean="0"/>
                        <a:t>Tone</a:t>
                      </a:r>
                      <a:endParaRPr lang="en-US" sz="2000" dirty="0"/>
                    </a:p>
                  </a:txBody>
                  <a:tcPr/>
                </a:tc>
                <a:tc>
                  <a:txBody>
                    <a:bodyPr/>
                    <a:lstStyle/>
                    <a:p>
                      <a:r>
                        <a:rPr lang="en-US" sz="2000" dirty="0" smtClean="0"/>
                        <a:t>How should your</a:t>
                      </a:r>
                      <a:r>
                        <a:rPr lang="en-US" sz="2000" baseline="0" dirty="0" smtClean="0"/>
                        <a:t> message come across?</a:t>
                      </a:r>
                      <a:endParaRPr lang="en-US" sz="2000" dirty="0"/>
                    </a:p>
                  </a:txBody>
                  <a:tcPr/>
                </a:tc>
                <a:tc>
                  <a:txBody>
                    <a:bodyPr/>
                    <a:lstStyle/>
                    <a:p>
                      <a:endParaRPr lang="en-US" dirty="0"/>
                    </a:p>
                  </a:txBody>
                  <a:tcPr/>
                </a:tc>
              </a:tr>
              <a:tr h="804226">
                <a:tc>
                  <a:txBody>
                    <a:bodyPr/>
                    <a:lstStyle/>
                    <a:p>
                      <a:r>
                        <a:rPr lang="en-US" sz="2000" dirty="0" smtClean="0"/>
                        <a:t>Style</a:t>
                      </a:r>
                      <a:endParaRPr lang="en-US" sz="2000" dirty="0"/>
                    </a:p>
                  </a:txBody>
                  <a:tcPr/>
                </a:tc>
                <a:tc>
                  <a:txBody>
                    <a:bodyPr/>
                    <a:lstStyle/>
                    <a:p>
                      <a:r>
                        <a:rPr lang="en-US" sz="2000" dirty="0" smtClean="0"/>
                        <a:t>What is the clearest, most concise way to communicate your message?</a:t>
                      </a:r>
                      <a:endParaRPr lang="en-US" sz="2000" dirty="0"/>
                    </a:p>
                  </a:txBody>
                  <a:tcPr/>
                </a:tc>
                <a:tc>
                  <a:txBody>
                    <a:bodyPr/>
                    <a:lstStyle/>
                    <a:p>
                      <a:endParaRPr lang="en-US"/>
                    </a:p>
                  </a:txBody>
                  <a:tcPr/>
                </a:tc>
              </a:tr>
              <a:tr h="804226">
                <a:tc>
                  <a:txBody>
                    <a:bodyPr/>
                    <a:lstStyle/>
                    <a:p>
                      <a:r>
                        <a:rPr lang="en-US" sz="2000" dirty="0" smtClean="0"/>
                        <a:t>Purpose</a:t>
                      </a:r>
                      <a:endParaRPr lang="en-US" sz="2000" dirty="0"/>
                    </a:p>
                  </a:txBody>
                  <a:tcPr/>
                </a:tc>
                <a:tc>
                  <a:txBody>
                    <a:bodyPr/>
                    <a:lstStyle/>
                    <a:p>
                      <a:r>
                        <a:rPr lang="en-US" sz="2000" dirty="0" smtClean="0"/>
                        <a:t>Why are you communicating your message?</a:t>
                      </a:r>
                      <a:r>
                        <a:rPr lang="en-US" sz="2000" baseline="0" dirty="0" smtClean="0"/>
                        <a:t> Why is it important?</a:t>
                      </a:r>
                      <a:endParaRPr lang="en-US" sz="2000"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78163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52130" y="200689"/>
            <a:ext cx="3646967" cy="7602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Good Content is </a:t>
            </a:r>
            <a:r>
              <a:rPr lang="en-US" dirty="0" smtClean="0">
                <a:solidFill>
                  <a:schemeClr val="bg1"/>
                </a:solidFill>
              </a:rPr>
              <a:t>User-Centered</a:t>
            </a:r>
            <a:endParaRPr lang="en-US" dirty="0">
              <a:solidFill>
                <a:schemeClr val="bg1"/>
              </a:solidFill>
            </a:endParaRPr>
          </a:p>
        </p:txBody>
      </p:sp>
      <p:sp>
        <p:nvSpPr>
          <p:cNvPr id="3" name="Content Placeholder 2"/>
          <p:cNvSpPr>
            <a:spLocks noGrp="1"/>
          </p:cNvSpPr>
          <p:nvPr>
            <p:ph sz="half" idx="1"/>
          </p:nvPr>
        </p:nvSpPr>
        <p:spPr/>
        <p:txBody>
          <a:bodyPr>
            <a:normAutofit/>
          </a:bodyPr>
          <a:lstStyle/>
          <a:p>
            <a:r>
              <a:rPr lang="en-US" b="1" dirty="0" smtClean="0"/>
              <a:t>Q / James Bond</a:t>
            </a:r>
          </a:p>
          <a:p>
            <a:pPr marL="0" indent="0">
              <a:buNone/>
            </a:pPr>
            <a:r>
              <a:rPr lang="en-US" dirty="0" smtClean="0"/>
              <a:t>Q would never dream of sending James Bond out into the field with devices that hadn’t been tested (many times) by other agents or Q himself. </a:t>
            </a:r>
          </a:p>
        </p:txBody>
      </p:sp>
      <p:sp>
        <p:nvSpPr>
          <p:cNvPr id="4" name="Content Placeholder 3"/>
          <p:cNvSpPr>
            <a:spLocks noGrp="1"/>
          </p:cNvSpPr>
          <p:nvPr>
            <p:ph sz="half" idx="2"/>
          </p:nvPr>
        </p:nvSpPr>
        <p:spPr/>
        <p:txBody>
          <a:bodyPr>
            <a:normAutofit/>
          </a:bodyPr>
          <a:lstStyle/>
          <a:p>
            <a:r>
              <a:rPr lang="en-US" b="1" dirty="0" smtClean="0"/>
              <a:t>Webmaster / Audience</a:t>
            </a:r>
          </a:p>
          <a:p>
            <a:pPr marL="0" indent="0">
              <a:buNone/>
            </a:pPr>
            <a:r>
              <a:rPr lang="en-US" dirty="0" smtClean="0"/>
              <a:t>Making sure your content is effective means testing its efficacy on the users who will be using it.</a:t>
            </a: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7287230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Content is User-Centered: Strategy </a:t>
            </a:r>
            <a:endParaRPr lang="en-US" dirty="0"/>
          </a:p>
        </p:txBody>
      </p:sp>
      <p:sp>
        <p:nvSpPr>
          <p:cNvPr id="3" name="Content Placeholder 2"/>
          <p:cNvSpPr>
            <a:spLocks noGrp="1"/>
          </p:cNvSpPr>
          <p:nvPr>
            <p:ph idx="1"/>
          </p:nvPr>
        </p:nvSpPr>
        <p:spPr>
          <a:xfrm>
            <a:off x="0" y="1968677"/>
            <a:ext cx="9601200" cy="3581400"/>
          </a:xfrm>
        </p:spPr>
        <p:txBody>
          <a:bodyPr>
            <a:normAutofit/>
          </a:bodyPr>
          <a:lstStyle/>
          <a:p>
            <a:pPr marL="530352" lvl="1" indent="0">
              <a:buNone/>
            </a:pPr>
            <a:r>
              <a:rPr lang="en-US" dirty="0" smtClean="0"/>
              <a:t>Conduct an Informal Usability Test</a:t>
            </a:r>
          </a:p>
          <a:p>
            <a:pPr marL="530352" lvl="1" indent="0">
              <a:buNone/>
            </a:pPr>
            <a:endParaRPr lang="en-US" dirty="0"/>
          </a:p>
          <a:p>
            <a:pPr marL="530352" lvl="1" indent="0">
              <a:buNone/>
            </a:pPr>
            <a:r>
              <a:rPr lang="en-US" dirty="0" smtClean="0"/>
              <a:t>	</a:t>
            </a:r>
          </a:p>
        </p:txBody>
      </p:sp>
      <p:sp>
        <p:nvSpPr>
          <p:cNvPr id="4" name="Rectangle 3"/>
          <p:cNvSpPr/>
          <p:nvPr/>
        </p:nvSpPr>
        <p:spPr>
          <a:xfrm>
            <a:off x="552892" y="2605215"/>
            <a:ext cx="8741009" cy="1569660"/>
          </a:xfrm>
          <a:prstGeom prst="rect">
            <a:avLst/>
          </a:prstGeom>
        </p:spPr>
        <p:txBody>
          <a:bodyPr wrap="square">
            <a:spAutoFit/>
          </a:bodyPr>
          <a:lstStyle/>
          <a:p>
            <a:pPr marL="530352" lvl="1" indent="0">
              <a:buNone/>
            </a:pPr>
            <a:r>
              <a:rPr lang="en-US" sz="2400" dirty="0"/>
              <a:t>Ask a participant to complete a task on your website while you </a:t>
            </a:r>
            <a:r>
              <a:rPr lang="en-US" sz="2400" dirty="0" smtClean="0"/>
              <a:t>observe</a:t>
            </a:r>
            <a:r>
              <a:rPr lang="en-US" sz="2400" dirty="0"/>
              <a:t>. Seeing a member of your audience navigate your content in person can help you troubleshoot problems you didn’t even realize you had. </a:t>
            </a:r>
          </a:p>
        </p:txBody>
      </p:sp>
    </p:spTree>
    <p:extLst>
      <p:ext uri="{BB962C8B-B14F-4D97-AF65-F5344CB8AC3E}">
        <p14:creationId xmlns:p14="http://schemas.microsoft.com/office/powerpoint/2010/main" val="1329790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937310"/>
            <a:ext cx="8361229" cy="2113695"/>
          </a:xfrm>
          <a:solidFill>
            <a:schemeClr val="tx2"/>
          </a:solidFill>
        </p:spPr>
        <p:txBody>
          <a:bodyPr/>
          <a:lstStyle/>
          <a:p>
            <a:r>
              <a:rPr lang="en-US" dirty="0" smtClean="0">
                <a:solidFill>
                  <a:schemeClr val="bg1"/>
                </a:solidFill>
              </a:rPr>
              <a:t>Web Content Development:</a:t>
            </a:r>
            <a:endParaRPr lang="en-US" dirty="0">
              <a:solidFill>
                <a:schemeClr val="bg1"/>
              </a:solidFill>
            </a:endParaRPr>
          </a:p>
        </p:txBody>
      </p:sp>
      <p:sp>
        <p:nvSpPr>
          <p:cNvPr id="3" name="Subtitle 2"/>
          <p:cNvSpPr>
            <a:spLocks noGrp="1"/>
          </p:cNvSpPr>
          <p:nvPr>
            <p:ph type="subTitle" idx="1"/>
          </p:nvPr>
        </p:nvSpPr>
        <p:spPr>
          <a:xfrm>
            <a:off x="2679906" y="4222094"/>
            <a:ext cx="6831673" cy="679516"/>
          </a:xfrm>
          <a:solidFill>
            <a:schemeClr val="bg1"/>
          </a:solidFill>
        </p:spPr>
        <p:txBody>
          <a:bodyPr>
            <a:normAutofit lnSpcReduction="10000"/>
          </a:bodyPr>
          <a:lstStyle/>
          <a:p>
            <a:r>
              <a:rPr lang="en-US" sz="3600" dirty="0" smtClean="0"/>
              <a:t>On Writing (Web Content) Well</a:t>
            </a:r>
            <a:endParaRPr lang="en-US" sz="3600" dirty="0"/>
          </a:p>
        </p:txBody>
      </p:sp>
      <p:sp>
        <p:nvSpPr>
          <p:cNvPr id="4" name="Subtitle 2"/>
          <p:cNvSpPr txBox="1">
            <a:spLocks/>
          </p:cNvSpPr>
          <p:nvPr/>
        </p:nvSpPr>
        <p:spPr>
          <a:xfrm>
            <a:off x="717757" y="5391151"/>
            <a:ext cx="2982373" cy="1156316"/>
          </a:xfrm>
          <a:prstGeom prst="rect">
            <a:avLst/>
          </a:prstGeom>
          <a:solidFill>
            <a:schemeClr val="bg1"/>
          </a:solidFill>
        </p:spPr>
        <p:txBody>
          <a:bodyPr vert="horz" lIns="91440" tIns="45720" rIns="91440" bIns="45720" rtlCol="0">
            <a:normAutofit fontScale="92500" lnSpcReduction="10000"/>
          </a:bodyPr>
          <a:lstStyle>
            <a:lvl1pPr marL="0" indent="0" algn="ctr" defTabSz="914400" rtl="0" eaLnBrk="1" latinLnBrk="0" hangingPunct="1">
              <a:lnSpc>
                <a:spcPct val="112000"/>
              </a:lnSpc>
              <a:spcBef>
                <a:spcPts val="0"/>
              </a:spcBef>
              <a:spcAft>
                <a:spcPts val="0"/>
              </a:spcAft>
              <a:buFont typeface="Franklin Gothic Book" panose="020B0503020102020204" pitchFamily="34" charset="0"/>
              <a:buNone/>
              <a:defRPr sz="2300" kern="1200" baseline="0">
                <a:solidFill>
                  <a:schemeClr val="tx2"/>
                </a:solidFill>
                <a:latin typeface="+mn-lt"/>
                <a:ea typeface="+mn-ea"/>
                <a:cs typeface="+mn-cs"/>
              </a:defRPr>
            </a:lvl1pPr>
            <a:lvl2pPr marL="457200" indent="0" algn="ctr"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2pPr>
            <a:lvl3pPr marL="914400" indent="0" algn="ctr" defTabSz="914400" rtl="0" eaLnBrk="1" latinLnBrk="0" hangingPunct="1">
              <a:lnSpc>
                <a:spcPct val="94000"/>
              </a:lnSpc>
              <a:spcBef>
                <a:spcPts val="500"/>
              </a:spcBef>
              <a:spcAft>
                <a:spcPts val="200"/>
              </a:spcAft>
              <a:buFont typeface="Franklin Gothic Book" panose="020B0503020102020204" pitchFamily="34" charset="0"/>
              <a:buNone/>
              <a:defRPr sz="1800" kern="1200" baseline="0">
                <a:solidFill>
                  <a:schemeClr val="tx2"/>
                </a:solidFill>
                <a:latin typeface="+mn-lt"/>
                <a:ea typeface="+mn-ea"/>
                <a:cs typeface="+mn-cs"/>
              </a:defRPr>
            </a:lvl3pPr>
            <a:lvl4pPr marL="13716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4pPr>
            <a:lvl5pPr marL="18288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5pPr>
            <a:lvl6pPr marL="22860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6pPr>
            <a:lvl7pPr marL="27432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7pPr>
            <a:lvl8pPr marL="32004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8pPr>
            <a:lvl9pPr marL="36576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9pPr>
          </a:lstStyle>
          <a:p>
            <a:pPr algn="l"/>
            <a:r>
              <a:rPr lang="en-US" dirty="0" smtClean="0"/>
              <a:t>Presented by</a:t>
            </a:r>
          </a:p>
          <a:p>
            <a:pPr algn="l"/>
            <a:r>
              <a:rPr lang="en-US" dirty="0" err="1" smtClean="0"/>
              <a:t>Milya</a:t>
            </a:r>
            <a:r>
              <a:rPr lang="en-US" dirty="0" smtClean="0"/>
              <a:t> </a:t>
            </a:r>
            <a:r>
              <a:rPr lang="en-US" dirty="0" err="1" smtClean="0"/>
              <a:t>Maxfield</a:t>
            </a:r>
            <a:endParaRPr lang="en-US" dirty="0" smtClean="0"/>
          </a:p>
          <a:p>
            <a:pPr algn="l"/>
            <a:r>
              <a:rPr lang="en-US" dirty="0" smtClean="0"/>
              <a:t>The KSU Writing Center</a:t>
            </a:r>
            <a:endParaRPr lang="en-US" dirty="0"/>
          </a:p>
        </p:txBody>
      </p:sp>
    </p:spTree>
    <p:extLst>
      <p:ext uri="{BB962C8B-B14F-4D97-AF65-F5344CB8AC3E}">
        <p14:creationId xmlns:p14="http://schemas.microsoft.com/office/powerpoint/2010/main" val="12338055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94" y="1131239"/>
            <a:ext cx="10707605" cy="2852737"/>
          </a:xfrm>
        </p:spPr>
        <p:txBody>
          <a:bodyPr>
            <a:normAutofit fontScale="90000"/>
          </a:bodyPr>
          <a:lstStyle/>
          <a:p>
            <a:r>
              <a:rPr lang="en-US" dirty="0" smtClean="0"/>
              <a:t/>
            </a:r>
            <a:br>
              <a:rPr lang="en-US" dirty="0" smtClean="0"/>
            </a:br>
            <a:r>
              <a:rPr lang="en-US" dirty="0" smtClean="0"/>
              <a:t>writing Web Content:</a:t>
            </a:r>
            <a:br>
              <a:rPr lang="en-US" dirty="0" smtClean="0"/>
            </a:br>
            <a:r>
              <a:rPr lang="en-US" dirty="0" smtClean="0"/>
              <a:t>Creating and revising</a:t>
            </a:r>
            <a:endParaRPr lang="en-US" dirty="0"/>
          </a:p>
        </p:txBody>
      </p:sp>
    </p:spTree>
    <p:extLst>
      <p:ext uri="{BB962C8B-B14F-4D97-AF65-F5344CB8AC3E}">
        <p14:creationId xmlns:p14="http://schemas.microsoft.com/office/powerpoint/2010/main" val="116893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96" y="200689"/>
            <a:ext cx="2700669" cy="7602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Good Content is </a:t>
            </a:r>
            <a:r>
              <a:rPr lang="en-US" dirty="0" smtClean="0">
                <a:solidFill>
                  <a:schemeClr val="bg1"/>
                </a:solidFill>
              </a:rPr>
              <a:t>Consistent</a:t>
            </a:r>
            <a:endParaRPr lang="en-US" dirty="0">
              <a:solidFill>
                <a:schemeClr val="bg1"/>
              </a:solidFill>
            </a:endParaRPr>
          </a:p>
        </p:txBody>
      </p:sp>
      <p:sp>
        <p:nvSpPr>
          <p:cNvPr id="3" name="Content Placeholder 2"/>
          <p:cNvSpPr>
            <a:spLocks noGrp="1"/>
          </p:cNvSpPr>
          <p:nvPr>
            <p:ph sz="half" idx="1"/>
          </p:nvPr>
        </p:nvSpPr>
        <p:spPr/>
        <p:txBody>
          <a:bodyPr>
            <a:normAutofit/>
          </a:bodyPr>
          <a:lstStyle/>
          <a:p>
            <a:r>
              <a:rPr lang="en-US" b="1" dirty="0" smtClean="0"/>
              <a:t>Q / James Bond</a:t>
            </a:r>
          </a:p>
          <a:p>
            <a:pPr marL="0" indent="0">
              <a:buNone/>
            </a:pPr>
            <a:r>
              <a:rPr lang="en-US" dirty="0"/>
              <a:t>Once a device works for Bond, it must always work in the same way. Having one lever in the car signify torpedoes and the same </a:t>
            </a:r>
            <a:r>
              <a:rPr lang="en-US" dirty="0" smtClean="0"/>
              <a:t>lever </a:t>
            </a:r>
            <a:r>
              <a:rPr lang="en-US" dirty="0"/>
              <a:t>in </a:t>
            </a:r>
            <a:r>
              <a:rPr lang="en-US" dirty="0" smtClean="0"/>
              <a:t>an identical </a:t>
            </a:r>
            <a:r>
              <a:rPr lang="en-US" dirty="0"/>
              <a:t>car be a jettison device would have disastrous results.</a:t>
            </a:r>
          </a:p>
          <a:p>
            <a:pPr marL="0" indent="0">
              <a:buNone/>
            </a:pPr>
            <a:endParaRPr lang="en-US" dirty="0"/>
          </a:p>
        </p:txBody>
      </p:sp>
      <p:sp>
        <p:nvSpPr>
          <p:cNvPr id="4" name="Content Placeholder 3"/>
          <p:cNvSpPr>
            <a:spLocks noGrp="1"/>
          </p:cNvSpPr>
          <p:nvPr>
            <p:ph sz="half" idx="2"/>
          </p:nvPr>
        </p:nvSpPr>
        <p:spPr/>
        <p:txBody>
          <a:bodyPr>
            <a:normAutofit/>
          </a:bodyPr>
          <a:lstStyle/>
          <a:p>
            <a:r>
              <a:rPr lang="en-US" b="1" dirty="0" smtClean="0"/>
              <a:t>Webmaster / Audience</a:t>
            </a:r>
          </a:p>
          <a:p>
            <a:pPr marL="0" indent="0">
              <a:buNone/>
            </a:pPr>
            <a:r>
              <a:rPr lang="en-US" dirty="0" smtClean="0"/>
              <a:t>Keeping content consistent gives your audience the ability to understand your message independently and effectively.</a:t>
            </a:r>
            <a:endParaRPr lang="en-US" dirty="0"/>
          </a:p>
        </p:txBody>
      </p:sp>
    </p:spTree>
    <p:extLst>
      <p:ext uri="{BB962C8B-B14F-4D97-AF65-F5344CB8AC3E}">
        <p14:creationId xmlns:p14="http://schemas.microsoft.com/office/powerpoint/2010/main" val="16783976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93" y="217967"/>
            <a:ext cx="8486176" cy="1485900"/>
          </a:xfrm>
        </p:spPr>
        <p:txBody>
          <a:bodyPr/>
          <a:lstStyle/>
          <a:p>
            <a:r>
              <a:rPr lang="en-US" dirty="0" smtClean="0"/>
              <a:t>Good Content is Consistent: Strategy</a:t>
            </a:r>
            <a:endParaRPr lang="en-US" dirty="0"/>
          </a:p>
        </p:txBody>
      </p:sp>
      <p:sp>
        <p:nvSpPr>
          <p:cNvPr id="3" name="Content Placeholder 2"/>
          <p:cNvSpPr>
            <a:spLocks noGrp="1"/>
          </p:cNvSpPr>
          <p:nvPr>
            <p:ph idx="1"/>
          </p:nvPr>
        </p:nvSpPr>
        <p:spPr/>
        <p:txBody>
          <a:bodyPr/>
          <a:lstStyle/>
          <a:p>
            <a:r>
              <a:rPr lang="en-US" dirty="0" smtClean="0"/>
              <a:t>Create an in-house style sheet. When building a style sheet, consider</a:t>
            </a:r>
          </a:p>
          <a:p>
            <a:pPr lvl="1"/>
            <a:r>
              <a:rPr lang="en-US" dirty="0" smtClean="0"/>
              <a:t>Commonly used terms</a:t>
            </a:r>
          </a:p>
          <a:p>
            <a:pPr lvl="1"/>
            <a:r>
              <a:rPr lang="en-US" dirty="0" smtClean="0"/>
              <a:t>Organizational structures</a:t>
            </a:r>
            <a:endParaRPr lang="en-US" dirty="0"/>
          </a:p>
          <a:p>
            <a:pPr lvl="1"/>
            <a:r>
              <a:rPr lang="en-US" dirty="0" smtClean="0"/>
              <a:t>Defined </a:t>
            </a:r>
            <a:r>
              <a:rPr lang="en-US" dirty="0"/>
              <a:t>h</a:t>
            </a:r>
            <a:r>
              <a:rPr lang="en-US" dirty="0" smtClean="0"/>
              <a:t>eadings</a:t>
            </a:r>
          </a:p>
        </p:txBody>
      </p:sp>
    </p:spTree>
    <p:extLst>
      <p:ext uri="{BB962C8B-B14F-4D97-AF65-F5344CB8AC3E}">
        <p14:creationId xmlns:p14="http://schemas.microsoft.com/office/powerpoint/2010/main" val="6324776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67120" y="200689"/>
            <a:ext cx="4465674" cy="7602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Good Content is </a:t>
            </a:r>
            <a:r>
              <a:rPr lang="en-US" dirty="0" smtClean="0">
                <a:solidFill>
                  <a:schemeClr val="bg1"/>
                </a:solidFill>
              </a:rPr>
              <a:t>Clear and Concise</a:t>
            </a:r>
            <a:endParaRPr lang="en-US" dirty="0">
              <a:solidFill>
                <a:schemeClr val="bg1"/>
              </a:solidFill>
            </a:endParaRPr>
          </a:p>
        </p:txBody>
      </p:sp>
      <p:sp>
        <p:nvSpPr>
          <p:cNvPr id="3" name="Content Placeholder 2"/>
          <p:cNvSpPr>
            <a:spLocks noGrp="1"/>
          </p:cNvSpPr>
          <p:nvPr>
            <p:ph sz="half" idx="1"/>
          </p:nvPr>
        </p:nvSpPr>
        <p:spPr/>
        <p:txBody>
          <a:bodyPr>
            <a:normAutofit/>
          </a:bodyPr>
          <a:lstStyle/>
          <a:p>
            <a:r>
              <a:rPr lang="en-US" b="1" dirty="0" smtClean="0"/>
              <a:t>Q / James Bond</a:t>
            </a:r>
          </a:p>
          <a:p>
            <a:pPr marL="0" indent="0">
              <a:buNone/>
            </a:pPr>
            <a:r>
              <a:rPr lang="en-US" dirty="0"/>
              <a:t>Q never makes Bond read through an instruction manual before he can use the </a:t>
            </a:r>
            <a:r>
              <a:rPr lang="en-US" dirty="0" smtClean="0"/>
              <a:t>devices; they </a:t>
            </a:r>
            <a:r>
              <a:rPr lang="en-US" dirty="0"/>
              <a:t>are intuitive</a:t>
            </a:r>
            <a:r>
              <a:rPr lang="en-US" dirty="0" smtClean="0"/>
              <a:t>.</a:t>
            </a:r>
            <a:endParaRPr lang="en-US" dirty="0"/>
          </a:p>
          <a:p>
            <a:pPr marL="0" indent="0">
              <a:buNone/>
            </a:pPr>
            <a:endParaRPr lang="en-US" dirty="0"/>
          </a:p>
        </p:txBody>
      </p:sp>
      <p:sp>
        <p:nvSpPr>
          <p:cNvPr id="4" name="Content Placeholder 3"/>
          <p:cNvSpPr>
            <a:spLocks noGrp="1"/>
          </p:cNvSpPr>
          <p:nvPr>
            <p:ph sz="half" idx="2"/>
          </p:nvPr>
        </p:nvSpPr>
        <p:spPr/>
        <p:txBody>
          <a:bodyPr>
            <a:normAutofit/>
          </a:bodyPr>
          <a:lstStyle/>
          <a:p>
            <a:r>
              <a:rPr lang="en-US" b="1" dirty="0" smtClean="0"/>
              <a:t>Webmaster / Audience</a:t>
            </a:r>
          </a:p>
          <a:p>
            <a:pPr marL="0" indent="0">
              <a:buNone/>
            </a:pPr>
            <a:r>
              <a:rPr lang="en-US" dirty="0" smtClean="0"/>
              <a:t>Clear and concise writing improves readability and increases the chances that your audience will understand the message.</a:t>
            </a:r>
            <a:endParaRPr lang="en-US" dirty="0"/>
          </a:p>
        </p:txBody>
      </p:sp>
    </p:spTree>
    <p:extLst>
      <p:ext uri="{BB962C8B-B14F-4D97-AF65-F5344CB8AC3E}">
        <p14:creationId xmlns:p14="http://schemas.microsoft.com/office/powerpoint/2010/main" val="1699745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93" y="217967"/>
            <a:ext cx="9069572" cy="1485900"/>
          </a:xfrm>
        </p:spPr>
        <p:txBody>
          <a:bodyPr/>
          <a:lstStyle/>
          <a:p>
            <a:r>
              <a:rPr lang="en-US" dirty="0" smtClean="0"/>
              <a:t>Good Content is Clear and Concise: Strategy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Organizational Structure</a:t>
            </a:r>
          </a:p>
          <a:p>
            <a:pPr marL="0" indent="0">
              <a:buNone/>
            </a:pPr>
            <a:endParaRPr lang="en-US" dirty="0" smtClean="0"/>
          </a:p>
          <a:p>
            <a:pPr marL="0" indent="0">
              <a:buNone/>
            </a:pPr>
            <a:r>
              <a:rPr lang="en-US" dirty="0" smtClean="0"/>
              <a:t>Sentence Structure</a:t>
            </a:r>
          </a:p>
          <a:p>
            <a:pPr marL="0" indent="0">
              <a:buNone/>
            </a:pPr>
            <a:r>
              <a:rPr lang="en-US" dirty="0"/>
              <a:t>	</a:t>
            </a:r>
            <a:r>
              <a:rPr lang="en-US" dirty="0" smtClean="0"/>
              <a:t>Known/New</a:t>
            </a:r>
          </a:p>
          <a:p>
            <a:pPr marL="0" indent="0">
              <a:buNone/>
            </a:pPr>
            <a:r>
              <a:rPr lang="en-US" dirty="0" smtClean="0"/>
              <a:t>	Short vs. Long Sentences</a:t>
            </a:r>
          </a:p>
          <a:p>
            <a:pPr marL="0" indent="0">
              <a:buNone/>
            </a:pPr>
            <a:r>
              <a:rPr lang="en-US" dirty="0"/>
              <a:t>	</a:t>
            </a:r>
            <a:r>
              <a:rPr lang="en-US" dirty="0" smtClean="0"/>
              <a:t>Paramedic </a:t>
            </a:r>
            <a:r>
              <a:rPr lang="en-US" dirty="0" smtClean="0"/>
              <a:t>Method</a:t>
            </a:r>
          </a:p>
          <a:p>
            <a:pPr marL="0" indent="0">
              <a:buNone/>
            </a:pPr>
            <a:endParaRPr lang="en-US" dirty="0" smtClean="0"/>
          </a:p>
        </p:txBody>
      </p:sp>
    </p:spTree>
    <p:extLst>
      <p:ext uri="{BB962C8B-B14F-4D97-AF65-F5344CB8AC3E}">
        <p14:creationId xmlns:p14="http://schemas.microsoft.com/office/powerpoint/2010/main" val="2077742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544" y="1216300"/>
            <a:ext cx="11494415" cy="2852737"/>
          </a:xfrm>
        </p:spPr>
        <p:txBody>
          <a:bodyPr>
            <a:normAutofit fontScale="90000"/>
          </a:bodyPr>
          <a:lstStyle/>
          <a:p>
            <a:r>
              <a:rPr lang="en-US" dirty="0" smtClean="0"/>
              <a:t/>
            </a:r>
            <a:br>
              <a:rPr lang="en-US" dirty="0" smtClean="0"/>
            </a:br>
            <a:r>
              <a:rPr lang="en-US" dirty="0" smtClean="0"/>
              <a:t>Writing Web Content:</a:t>
            </a:r>
            <a:br>
              <a:rPr lang="en-US" dirty="0" smtClean="0"/>
            </a:br>
            <a:r>
              <a:rPr lang="en-US" dirty="0" smtClean="0"/>
              <a:t>Maintaining</a:t>
            </a:r>
            <a:endParaRPr lang="en-US" dirty="0"/>
          </a:p>
        </p:txBody>
      </p:sp>
    </p:spTree>
    <p:extLst>
      <p:ext uri="{BB962C8B-B14F-4D97-AF65-F5344CB8AC3E}">
        <p14:creationId xmlns:p14="http://schemas.microsoft.com/office/powerpoint/2010/main" val="17289451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37141" y="200689"/>
            <a:ext cx="2668772" cy="7602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Good Content is </a:t>
            </a:r>
            <a:r>
              <a:rPr lang="en-US" dirty="0" smtClean="0">
                <a:solidFill>
                  <a:schemeClr val="bg1"/>
                </a:solidFill>
              </a:rPr>
              <a:t>Supported</a:t>
            </a:r>
            <a:endParaRPr lang="en-US" dirty="0">
              <a:solidFill>
                <a:schemeClr val="bg1"/>
              </a:solidFill>
            </a:endParaRPr>
          </a:p>
        </p:txBody>
      </p:sp>
      <p:sp>
        <p:nvSpPr>
          <p:cNvPr id="3" name="Content Placeholder 2"/>
          <p:cNvSpPr>
            <a:spLocks noGrp="1"/>
          </p:cNvSpPr>
          <p:nvPr>
            <p:ph sz="half" idx="1"/>
          </p:nvPr>
        </p:nvSpPr>
        <p:spPr>
          <a:xfrm>
            <a:off x="552893" y="1839432"/>
            <a:ext cx="4447786" cy="4291545"/>
          </a:xfrm>
        </p:spPr>
        <p:txBody>
          <a:bodyPr>
            <a:normAutofit/>
          </a:bodyPr>
          <a:lstStyle/>
          <a:p>
            <a:r>
              <a:rPr lang="en-US" b="1" dirty="0" smtClean="0"/>
              <a:t>Q / James Bond</a:t>
            </a:r>
          </a:p>
          <a:p>
            <a:pPr marL="0" indent="0">
              <a:buNone/>
            </a:pPr>
            <a:r>
              <a:rPr lang="en-US" dirty="0"/>
              <a:t>Bond has the luxury of walking away from a case once it’s </a:t>
            </a:r>
            <a:r>
              <a:rPr lang="en-US" dirty="0" smtClean="0"/>
              <a:t>closed. Unfortunately</a:t>
            </a:r>
            <a:r>
              <a:rPr lang="en-US" dirty="0"/>
              <a:t>, Q </a:t>
            </a:r>
            <a:r>
              <a:rPr lang="en-US" dirty="0" smtClean="0"/>
              <a:t>and his team don’t </a:t>
            </a:r>
            <a:r>
              <a:rPr lang="en-US" dirty="0"/>
              <a:t>have the same luxury. He must continuously work in the background, </a:t>
            </a:r>
            <a:r>
              <a:rPr lang="en-US" dirty="0" smtClean="0"/>
              <a:t>repairing damaged devices, </a:t>
            </a:r>
            <a:r>
              <a:rPr lang="en-US" dirty="0"/>
              <a:t>updating and maintaining </a:t>
            </a:r>
            <a:r>
              <a:rPr lang="en-US" dirty="0" smtClean="0"/>
              <a:t>tools, </a:t>
            </a:r>
            <a:r>
              <a:rPr lang="en-US" dirty="0"/>
              <a:t>and always </a:t>
            </a:r>
            <a:r>
              <a:rPr lang="en-US" dirty="0" smtClean="0"/>
              <a:t>being ready </a:t>
            </a:r>
            <a:r>
              <a:rPr lang="en-US" dirty="0"/>
              <a:t>to create new ones when the demand arises.</a:t>
            </a:r>
          </a:p>
          <a:p>
            <a:pPr marL="0" indent="0">
              <a:buNone/>
            </a:pPr>
            <a:endParaRPr lang="en-US" dirty="0"/>
          </a:p>
        </p:txBody>
      </p:sp>
      <p:sp>
        <p:nvSpPr>
          <p:cNvPr id="4" name="Content Placeholder 3"/>
          <p:cNvSpPr>
            <a:spLocks noGrp="1"/>
          </p:cNvSpPr>
          <p:nvPr>
            <p:ph sz="half" idx="2"/>
          </p:nvPr>
        </p:nvSpPr>
        <p:spPr/>
        <p:txBody>
          <a:bodyPr>
            <a:normAutofit/>
          </a:bodyPr>
          <a:lstStyle/>
          <a:p>
            <a:r>
              <a:rPr lang="en-US" b="1" dirty="0" smtClean="0"/>
              <a:t>Webmaster / Audience</a:t>
            </a:r>
          </a:p>
          <a:p>
            <a:pPr marL="0" indent="0">
              <a:buNone/>
            </a:pPr>
            <a:r>
              <a:rPr lang="en-US" dirty="0" smtClean="0"/>
              <a:t>Finished content requires the work and dedication of a team to ensure that content is ready to publish initially and reviewed periodically to update the content for accuracy. </a:t>
            </a:r>
            <a:endParaRPr lang="en-US" dirty="0"/>
          </a:p>
        </p:txBody>
      </p:sp>
    </p:spTree>
    <p:extLst>
      <p:ext uri="{BB962C8B-B14F-4D97-AF65-F5344CB8AC3E}">
        <p14:creationId xmlns:p14="http://schemas.microsoft.com/office/powerpoint/2010/main" val="15317186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93" y="217967"/>
            <a:ext cx="8321284" cy="1485900"/>
          </a:xfrm>
        </p:spPr>
        <p:txBody>
          <a:bodyPr/>
          <a:lstStyle/>
          <a:p>
            <a:r>
              <a:rPr lang="en-US" dirty="0" smtClean="0"/>
              <a:t>Good Content is Supported: Strategy</a:t>
            </a:r>
            <a:endParaRPr lang="en-US" dirty="0"/>
          </a:p>
        </p:txBody>
      </p:sp>
      <p:sp>
        <p:nvSpPr>
          <p:cNvPr id="3" name="Content Placeholder 2"/>
          <p:cNvSpPr>
            <a:spLocks noGrp="1"/>
          </p:cNvSpPr>
          <p:nvPr>
            <p:ph idx="1"/>
          </p:nvPr>
        </p:nvSpPr>
        <p:spPr>
          <a:xfrm>
            <a:off x="552893" y="1265274"/>
            <a:ext cx="9601200" cy="2818514"/>
          </a:xfrm>
        </p:spPr>
        <p:txBody>
          <a:bodyPr>
            <a:normAutofit/>
          </a:bodyPr>
          <a:lstStyle/>
          <a:p>
            <a:endParaRPr lang="en-US" dirty="0"/>
          </a:p>
          <a:p>
            <a:pPr marL="0" indent="0">
              <a:buNone/>
            </a:pPr>
            <a:r>
              <a:rPr lang="en-US" dirty="0" smtClean="0"/>
              <a:t>Create an </a:t>
            </a:r>
            <a:r>
              <a:rPr lang="en-US" dirty="0" smtClean="0"/>
              <a:t>Editing Chain</a:t>
            </a:r>
            <a:endParaRPr lang="en-US" dirty="0" smtClean="0"/>
          </a:p>
          <a:p>
            <a:pPr marL="0" indent="0">
              <a:buNone/>
            </a:pPr>
            <a:endParaRPr lang="en-US" dirty="0"/>
          </a:p>
          <a:p>
            <a:pPr marL="0" indent="0">
              <a:buNone/>
            </a:pPr>
            <a:endParaRPr lang="en-US" dirty="0"/>
          </a:p>
        </p:txBody>
      </p:sp>
      <p:pic>
        <p:nvPicPr>
          <p:cNvPr id="4" name="image4.jpg"/>
          <p:cNvPicPr/>
          <p:nvPr/>
        </p:nvPicPr>
        <p:blipFill>
          <a:blip r:embed="rId3"/>
          <a:srcRect/>
          <a:stretch>
            <a:fillRect/>
          </a:stretch>
        </p:blipFill>
        <p:spPr>
          <a:xfrm>
            <a:off x="648585" y="2293087"/>
            <a:ext cx="8825024" cy="3980121"/>
          </a:xfrm>
          <a:prstGeom prst="rect">
            <a:avLst/>
          </a:prstGeom>
          <a:ln/>
        </p:spPr>
      </p:pic>
    </p:spTree>
    <p:extLst>
      <p:ext uri="{BB962C8B-B14F-4D97-AF65-F5344CB8AC3E}">
        <p14:creationId xmlns:p14="http://schemas.microsoft.com/office/powerpoint/2010/main" val="16710697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can</a:t>
            </a:r>
            <a:r>
              <a:rPr lang="en-US" dirty="0"/>
              <a:t> </a:t>
            </a:r>
            <a:r>
              <a:rPr lang="en-US" dirty="0" smtClean="0"/>
              <a:t>we</a:t>
            </a:r>
            <a:r>
              <a:rPr lang="en-US" dirty="0"/>
              <a:t> </a:t>
            </a:r>
            <a:r>
              <a:rPr lang="en-US" dirty="0" smtClean="0"/>
              <a:t>Help?</a:t>
            </a:r>
            <a:endParaRPr lang="en-US" dirty="0"/>
          </a:p>
        </p:txBody>
      </p:sp>
    </p:spTree>
    <p:extLst>
      <p:ext uri="{BB962C8B-B14F-4D97-AF65-F5344CB8AC3E}">
        <p14:creationId xmlns:p14="http://schemas.microsoft.com/office/powerpoint/2010/main" val="605970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KSU Writing Center Offers</a:t>
            </a:r>
            <a:endParaRPr lang="en-US" dirty="0"/>
          </a:p>
        </p:txBody>
      </p:sp>
      <p:sp>
        <p:nvSpPr>
          <p:cNvPr id="3" name="Content Placeholder 2"/>
          <p:cNvSpPr>
            <a:spLocks noGrp="1"/>
          </p:cNvSpPr>
          <p:nvPr>
            <p:ph idx="1"/>
          </p:nvPr>
        </p:nvSpPr>
        <p:spPr>
          <a:xfrm>
            <a:off x="552893" y="1703867"/>
            <a:ext cx="9324754" cy="3581400"/>
          </a:xfrm>
        </p:spPr>
        <p:txBody>
          <a:bodyPr/>
          <a:lstStyle/>
          <a:p>
            <a:r>
              <a:rPr lang="en-US" dirty="0" smtClean="0"/>
              <a:t>One-on-one sessions with writing assistants for students, faculty, and </a:t>
            </a:r>
            <a:r>
              <a:rPr lang="en-US" smtClean="0"/>
              <a:t>staff (</a:t>
            </a:r>
            <a:r>
              <a:rPr lang="en-US" dirty="0" smtClean="0"/>
              <a:t>including all of you!)</a:t>
            </a:r>
          </a:p>
          <a:p>
            <a:r>
              <a:rPr lang="en-US" dirty="0" smtClean="0"/>
              <a:t>Help at any stage of this process </a:t>
            </a:r>
            <a:r>
              <a:rPr lang="mr-IN" dirty="0" smtClean="0"/>
              <a:t>–</a:t>
            </a:r>
            <a:r>
              <a:rPr lang="en-US" dirty="0" smtClean="0"/>
              <a:t> coming up with ideas</a:t>
            </a:r>
            <a:r>
              <a:rPr lang="en-US" dirty="0"/>
              <a:t>, making your content </a:t>
            </a:r>
            <a:r>
              <a:rPr lang="en-US" dirty="0" smtClean="0"/>
              <a:t>concise, and working with you on editing. </a:t>
            </a:r>
          </a:p>
          <a:p>
            <a:r>
              <a:rPr lang="en-US" dirty="0" smtClean="0"/>
              <a:t>Online resources with information about common writing issues.</a:t>
            </a:r>
          </a:p>
          <a:p>
            <a:r>
              <a:rPr lang="en-US" dirty="0" smtClean="0"/>
              <a:t>Staff Drop-In Hour every other week. </a:t>
            </a:r>
          </a:p>
          <a:p>
            <a:endParaRPr lang="en-US" dirty="0"/>
          </a:p>
        </p:txBody>
      </p:sp>
    </p:spTree>
    <p:extLst>
      <p:ext uri="{BB962C8B-B14F-4D97-AF65-F5344CB8AC3E}">
        <p14:creationId xmlns:p14="http://schemas.microsoft.com/office/powerpoint/2010/main" val="1057427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Have </a:t>
            </a:r>
            <a:r>
              <a:rPr lang="en-US" dirty="0"/>
              <a:t>Y</a:t>
            </a:r>
            <a:r>
              <a:rPr lang="en-US" dirty="0" smtClean="0"/>
              <a:t>ou Heard </a:t>
            </a:r>
            <a:r>
              <a:rPr lang="en-US" dirty="0"/>
              <a:t>A</a:t>
            </a:r>
            <a:r>
              <a:rPr lang="en-US" dirty="0" smtClean="0"/>
              <a:t>bout </a:t>
            </a:r>
            <a:r>
              <a:rPr lang="en-US" dirty="0"/>
              <a:t>W</a:t>
            </a:r>
            <a:r>
              <a:rPr lang="en-US" dirty="0" smtClean="0"/>
              <a:t>riting </a:t>
            </a:r>
            <a:r>
              <a:rPr lang="en-US" dirty="0"/>
              <a:t>W</a:t>
            </a:r>
            <a:r>
              <a:rPr lang="en-US" dirty="0" smtClean="0"/>
              <a:t>eb </a:t>
            </a:r>
            <a:r>
              <a:rPr lang="en-US" dirty="0"/>
              <a:t>C</a:t>
            </a:r>
            <a:r>
              <a:rPr lang="en-US" dirty="0" smtClean="0"/>
              <a:t>ontent?</a:t>
            </a:r>
            <a:endParaRPr lang="en-US" dirty="0"/>
          </a:p>
        </p:txBody>
      </p:sp>
      <p:sp>
        <p:nvSpPr>
          <p:cNvPr id="3" name="Content Placeholder 2"/>
          <p:cNvSpPr>
            <a:spLocks noGrp="1"/>
          </p:cNvSpPr>
          <p:nvPr>
            <p:ph idx="1"/>
          </p:nvPr>
        </p:nvSpPr>
        <p:spPr/>
        <p:txBody>
          <a:bodyPr/>
          <a:lstStyle/>
          <a:p>
            <a:r>
              <a:rPr lang="en-US" sz="2400" dirty="0" smtClean="0"/>
              <a:t>Use bulleted lists</a:t>
            </a:r>
          </a:p>
          <a:p>
            <a:r>
              <a:rPr lang="en-US" sz="2400" dirty="0" smtClean="0"/>
              <a:t>Keep the number of clicks down to a minimum</a:t>
            </a:r>
          </a:p>
          <a:p>
            <a:pPr marL="0" indent="0">
              <a:buNone/>
            </a:pPr>
            <a:endParaRPr lang="en-US" b="1" dirty="0"/>
          </a:p>
          <a:p>
            <a:pPr marL="0" indent="0">
              <a:buNone/>
            </a:pPr>
            <a:r>
              <a:rPr lang="en-US" sz="2400" b="1" dirty="0" smtClean="0"/>
              <a:t>The truth is that there are no true “rules” for writing content.</a:t>
            </a:r>
          </a:p>
          <a:p>
            <a:pPr marL="0" indent="0">
              <a:buNone/>
            </a:pPr>
            <a:endParaRPr lang="en-US"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0465" y="4614737"/>
            <a:ext cx="2148664" cy="1909923"/>
          </a:xfrm>
          <a:prstGeom prst="rect">
            <a:avLst/>
          </a:prstGeom>
        </p:spPr>
      </p:pic>
    </p:spTree>
    <p:extLst>
      <p:ext uri="{BB962C8B-B14F-4D97-AF65-F5344CB8AC3E}">
        <p14:creationId xmlns:p14="http://schemas.microsoft.com/office/powerpoint/2010/main" val="18585808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Bibliography</a:t>
            </a:r>
            <a:endParaRPr lang="en-US" dirty="0"/>
          </a:p>
        </p:txBody>
      </p:sp>
      <p:sp>
        <p:nvSpPr>
          <p:cNvPr id="3" name="Content Placeholder 2"/>
          <p:cNvSpPr>
            <a:spLocks noGrp="1"/>
          </p:cNvSpPr>
          <p:nvPr>
            <p:ph idx="1"/>
          </p:nvPr>
        </p:nvSpPr>
        <p:spPr/>
        <p:txBody>
          <a:bodyPr>
            <a:normAutofit fontScale="92500"/>
          </a:bodyPr>
          <a:lstStyle/>
          <a:p>
            <a:pPr marL="0" lvl="0" indent="0">
              <a:lnSpc>
                <a:spcPct val="100000"/>
              </a:lnSpc>
              <a:spcBef>
                <a:spcPts val="0"/>
              </a:spcBef>
              <a:spcAft>
                <a:spcPts val="0"/>
              </a:spcAft>
              <a:buNone/>
              <a:defRPr/>
            </a:pPr>
            <a:r>
              <a:rPr lang="en-US" dirty="0" smtClean="0"/>
              <a:t>Halvorson, </a:t>
            </a:r>
            <a:r>
              <a:rPr lang="en-US" dirty="0" smtClean="0"/>
              <a:t>K</a:t>
            </a:r>
            <a:r>
              <a:rPr lang="en-US" dirty="0"/>
              <a:t>.</a:t>
            </a:r>
            <a:r>
              <a:rPr lang="en-US" dirty="0" smtClean="0"/>
              <a:t> () The </a:t>
            </a:r>
            <a:r>
              <a:rPr lang="en-US" dirty="0" smtClean="0"/>
              <a:t>discipline of content </a:t>
            </a:r>
            <a:r>
              <a:rPr lang="en-US" dirty="0"/>
              <a:t>s</a:t>
            </a:r>
            <a:r>
              <a:rPr lang="en-US" dirty="0" smtClean="0"/>
              <a:t>trategy</a:t>
            </a:r>
            <a:r>
              <a:rPr lang="en-US" dirty="0" smtClean="0"/>
              <a:t>. Retrieved from A List </a:t>
            </a:r>
          </a:p>
          <a:p>
            <a:pPr marL="0" lvl="0" indent="0">
              <a:lnSpc>
                <a:spcPct val="100000"/>
              </a:lnSpc>
              <a:spcBef>
                <a:spcPts val="0"/>
              </a:spcBef>
              <a:spcAft>
                <a:spcPts val="0"/>
              </a:spcAft>
              <a:buNone/>
              <a:defRPr/>
            </a:pPr>
            <a:r>
              <a:rPr lang="en-US" dirty="0" smtClean="0"/>
              <a:t>Apart </a:t>
            </a:r>
            <a:r>
              <a:rPr lang="en-US" dirty="0"/>
              <a:t>website:  https://</a:t>
            </a:r>
            <a:r>
              <a:rPr lang="en-US" dirty="0" smtClean="0"/>
              <a:t>alistapart.com/article/</a:t>
            </a:r>
            <a:r>
              <a:rPr lang="en-US" dirty="0" err="1" smtClean="0"/>
              <a:t>thedisciplineofcontentstrategy</a:t>
            </a:r>
            <a:r>
              <a:rPr lang="en-US" dirty="0" smtClean="0"/>
              <a:t> </a:t>
            </a: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lvl="0" indent="0">
              <a:lnSpc>
                <a:spcPct val="100000"/>
              </a:lnSpc>
              <a:spcBef>
                <a:spcPts val="0"/>
              </a:spcBef>
              <a:spcAft>
                <a:spcPts val="0"/>
              </a:spcAft>
              <a:buNone/>
              <a:defRPr/>
            </a:pPr>
            <a:r>
              <a:rPr lang="en-US" dirty="0" err="1" smtClean="0"/>
              <a:t>Kissane</a:t>
            </a:r>
            <a:r>
              <a:rPr lang="en-US" dirty="0" smtClean="0"/>
              <a:t>, E. </a:t>
            </a:r>
            <a:r>
              <a:rPr lang="en-US" dirty="0" smtClean="0"/>
              <a:t>(2011, Mar 8) A </a:t>
            </a:r>
            <a:r>
              <a:rPr lang="en-US" dirty="0" smtClean="0"/>
              <a:t>checklist for content</a:t>
            </a:r>
            <a:r>
              <a:rPr lang="en-US" dirty="0" smtClean="0"/>
              <a:t>. </a:t>
            </a:r>
            <a:r>
              <a:rPr lang="en-US" dirty="0" err="1" smtClean="0"/>
              <a:t>Retreived</a:t>
            </a:r>
            <a:r>
              <a:rPr lang="en-US" dirty="0" smtClean="0"/>
              <a:t> from A List Apart website</a:t>
            </a:r>
            <a:r>
              <a:rPr lang="en-US" dirty="0"/>
              <a:t>: https://</a:t>
            </a:r>
            <a:r>
              <a:rPr lang="en-US" dirty="0" err="1"/>
              <a:t>alistapart.com</a:t>
            </a:r>
            <a:r>
              <a:rPr lang="en-US" dirty="0"/>
              <a:t>/article/a-checklist-for-content-work</a:t>
            </a:r>
            <a:endParaRPr lang="en-US" dirty="0" smtClean="0"/>
          </a:p>
          <a:p>
            <a:pPr marL="0" lvl="0" indent="0">
              <a:lnSpc>
                <a:spcPct val="100000"/>
              </a:lnSpc>
              <a:spcBef>
                <a:spcPts val="0"/>
              </a:spcBef>
              <a:spcAft>
                <a:spcPts val="0"/>
              </a:spcAft>
              <a:buNone/>
              <a:defRPr/>
            </a:pPr>
            <a:endParaRPr lang="en-US" dirty="0" smtClean="0"/>
          </a:p>
          <a:p>
            <a:pPr marL="0" indent="0">
              <a:lnSpc>
                <a:spcPct val="100000"/>
              </a:lnSpc>
              <a:spcBef>
                <a:spcPts val="0"/>
              </a:spcBef>
              <a:spcAft>
                <a:spcPts val="0"/>
              </a:spcAft>
              <a:buNone/>
              <a:defRPr/>
            </a:pPr>
            <a:r>
              <a:rPr lang="en-US" dirty="0" smtClean="0"/>
              <a:t>Purdue Online Writing Lab. </a:t>
            </a:r>
            <a:r>
              <a:rPr lang="en-US" i="1" dirty="0" smtClean="0"/>
              <a:t>Paramedic method: A lesson in writing concisely.  </a:t>
            </a:r>
            <a:r>
              <a:rPr lang="en-US" dirty="0" smtClean="0"/>
              <a:t>Retrieved from website: </a:t>
            </a:r>
            <a:r>
              <a:rPr lang="en-US" dirty="0"/>
              <a:t>https://owl.english.purdue.edu/owl/resource/635/01</a:t>
            </a:r>
            <a:r>
              <a:rPr lang="en-US" dirty="0" smtClean="0"/>
              <a:t>/</a:t>
            </a:r>
            <a:endParaRPr lang="en-US" i="1" dirty="0" smtClean="0"/>
          </a:p>
          <a:p>
            <a:pPr marL="0" lvl="0" indent="0">
              <a:lnSpc>
                <a:spcPct val="100000"/>
              </a:lnSpc>
              <a:spcBef>
                <a:spcPts val="0"/>
              </a:spcBef>
              <a:spcAft>
                <a:spcPts val="0"/>
              </a:spcAft>
              <a:buNone/>
              <a:defRPr/>
            </a:pPr>
            <a:endParaRPr lang="en-US" dirty="0" smtClean="0"/>
          </a:p>
          <a:p>
            <a:pPr marL="0" lvl="0" indent="0">
              <a:lnSpc>
                <a:spcPct val="100000"/>
              </a:lnSpc>
              <a:spcBef>
                <a:spcPts val="0"/>
              </a:spcBef>
              <a:spcAft>
                <a:spcPts val="0"/>
              </a:spcAft>
              <a:buNone/>
              <a:defRPr/>
            </a:pPr>
            <a:r>
              <a:rPr lang="en-US" dirty="0" smtClean="0"/>
              <a:t>Williams</a:t>
            </a:r>
            <a:r>
              <a:rPr lang="en-US" dirty="0" smtClean="0"/>
              <a:t>, </a:t>
            </a:r>
            <a:r>
              <a:rPr lang="en-US" dirty="0" smtClean="0"/>
              <a:t>J. </a:t>
            </a:r>
            <a:r>
              <a:rPr lang="en-US" dirty="0" smtClean="0"/>
              <a:t>M. </a:t>
            </a:r>
            <a:r>
              <a:rPr lang="en-US" dirty="0" smtClean="0"/>
              <a:t>(2000) </a:t>
            </a:r>
            <a:r>
              <a:rPr lang="en-US" i="1" dirty="0" smtClean="0"/>
              <a:t>Style</a:t>
            </a:r>
            <a:r>
              <a:rPr lang="en-US" i="1" dirty="0" smtClean="0"/>
              <a:t>: </a:t>
            </a:r>
            <a:r>
              <a:rPr lang="en-US" i="1" dirty="0" smtClean="0"/>
              <a:t> Ten lessons </a:t>
            </a:r>
            <a:r>
              <a:rPr lang="en-US" i="1" dirty="0" smtClean="0"/>
              <a:t>in </a:t>
            </a:r>
            <a:r>
              <a:rPr lang="en-US" i="1" dirty="0" smtClean="0"/>
              <a:t>clarity </a:t>
            </a:r>
            <a:r>
              <a:rPr lang="en-US" i="1" dirty="0" smtClean="0"/>
              <a:t>and </a:t>
            </a:r>
            <a:r>
              <a:rPr lang="en-US" i="1" dirty="0" smtClean="0"/>
              <a:t>grace. </a:t>
            </a:r>
            <a:r>
              <a:rPr lang="en-US" dirty="0" smtClean="0"/>
              <a:t>New York, USA: Longman.. </a:t>
            </a:r>
            <a:endParaRPr lang="en-US" dirty="0"/>
          </a:p>
        </p:txBody>
      </p:sp>
    </p:spTree>
    <p:extLst>
      <p:ext uri="{BB962C8B-B14F-4D97-AF65-F5344CB8AC3E}">
        <p14:creationId xmlns:p14="http://schemas.microsoft.com/office/powerpoint/2010/main" val="1077965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a:t>
            </a:r>
            <a:br>
              <a:rPr lang="en-US" dirty="0" smtClean="0"/>
            </a:br>
            <a:r>
              <a:rPr lang="en-US" dirty="0" smtClean="0"/>
              <a:t>content strategy?</a:t>
            </a:r>
            <a:endParaRPr lang="en-US" dirty="0"/>
          </a:p>
        </p:txBody>
      </p:sp>
    </p:spTree>
    <p:extLst>
      <p:ext uri="{BB962C8B-B14F-4D97-AF65-F5344CB8AC3E}">
        <p14:creationId xmlns:p14="http://schemas.microsoft.com/office/powerpoint/2010/main" val="2019355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Content Strategy?</a:t>
            </a:r>
            <a:endParaRPr lang="en-US" dirty="0"/>
          </a:p>
        </p:txBody>
      </p:sp>
      <p:sp>
        <p:nvSpPr>
          <p:cNvPr id="3" name="Content Placeholder 2"/>
          <p:cNvSpPr>
            <a:spLocks noGrp="1"/>
          </p:cNvSpPr>
          <p:nvPr>
            <p:ph idx="1"/>
          </p:nvPr>
        </p:nvSpPr>
        <p:spPr>
          <a:xfrm>
            <a:off x="552894" y="960917"/>
            <a:ext cx="8845940" cy="41148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indent="0">
              <a:lnSpc>
                <a:spcPct val="100000"/>
              </a:lnSpc>
              <a:spcBef>
                <a:spcPts val="0"/>
              </a:spcBef>
              <a:spcAft>
                <a:spcPts val="0"/>
              </a:spcAft>
              <a:buNone/>
              <a:defRPr/>
            </a:pPr>
            <a:r>
              <a:rPr lang="en-US" dirty="0"/>
              <a:t>So if there are no rules, what </a:t>
            </a:r>
            <a:r>
              <a:rPr lang="en-US" b="1" i="1" dirty="0" smtClean="0"/>
              <a:t>is</a:t>
            </a:r>
            <a:r>
              <a:rPr lang="en-US" dirty="0" smtClean="0"/>
              <a:t> </a:t>
            </a:r>
            <a:r>
              <a:rPr lang="en-US" dirty="0"/>
              <a:t>content strategy, and why should we use it</a:t>
            </a:r>
            <a:r>
              <a:rPr lang="en-US" dirty="0" smtClean="0"/>
              <a: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b="1" i="1" dirty="0" smtClean="0"/>
              <a:t>“Content strategy plans for the creation, publication, and governance of </a:t>
            </a:r>
            <a:r>
              <a:rPr lang="en-US" b="1" i="1" dirty="0" smtClean="0"/>
              <a:t>useful</a:t>
            </a:r>
            <a:r>
              <a:rPr lang="en-US" b="1" i="1" dirty="0" smtClean="0"/>
              <a:t>, usable content</a:t>
            </a:r>
            <a:r>
              <a:rPr lang="mr-IN" b="1" i="1" dirty="0" smtClean="0"/>
              <a:t>…</a:t>
            </a:r>
            <a:r>
              <a:rPr lang="en-US" b="1" i="1" dirty="0" smtClean="0"/>
              <a:t> Content is appropriate for users when it helps them accomplish their goals.” </a:t>
            </a:r>
          </a:p>
          <a:p>
            <a:pPr marL="0" marR="0" lvl="0" indent="0" algn="r" defTabSz="914400" eaLnBrk="1" fontAlgn="auto" latinLnBrk="0" hangingPunct="1">
              <a:lnSpc>
                <a:spcPct val="100000"/>
              </a:lnSpc>
              <a:spcBef>
                <a:spcPts val="0"/>
              </a:spcBef>
              <a:spcAft>
                <a:spcPts val="0"/>
              </a:spcAft>
              <a:buClrTx/>
              <a:buSzTx/>
              <a:buFontTx/>
              <a:buNone/>
              <a:tabLst/>
              <a:defRPr/>
            </a:pPr>
            <a:endParaRPr lang="en-US" dirty="0"/>
          </a:p>
          <a:p>
            <a:pPr marL="0" marR="0" lvl="0" indent="0" algn="r" defTabSz="914400" eaLnBrk="1" fontAlgn="auto" latinLnBrk="0" hangingPunct="1">
              <a:lnSpc>
                <a:spcPct val="100000"/>
              </a:lnSpc>
              <a:spcBef>
                <a:spcPts val="0"/>
              </a:spcBef>
              <a:spcAft>
                <a:spcPts val="0"/>
              </a:spcAft>
              <a:buClrTx/>
              <a:buSzTx/>
              <a:buFontTx/>
              <a:buNone/>
              <a:tabLst/>
              <a:defRPr/>
            </a:pPr>
            <a:r>
              <a:rPr lang="en-US" sz="2000" dirty="0" smtClean="0"/>
              <a:t>Kristina Halvorson, </a:t>
            </a:r>
            <a:r>
              <a:rPr lang="en-US" sz="2000" dirty="0" smtClean="0"/>
              <a:t>“The </a:t>
            </a:r>
            <a:r>
              <a:rPr lang="en-US" sz="2000" dirty="0" smtClean="0"/>
              <a:t>Discipline of Content </a:t>
            </a:r>
            <a:r>
              <a:rPr lang="en-US" sz="2000" dirty="0" smtClean="0"/>
              <a:t>Strategy”</a:t>
            </a:r>
            <a:endParaRPr lang="en-US" sz="200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09" y="4123098"/>
            <a:ext cx="2894419" cy="2894419"/>
          </a:xfrm>
          <a:prstGeom prst="rect">
            <a:avLst/>
          </a:prstGeom>
        </p:spPr>
      </p:pic>
    </p:spTree>
    <p:extLst>
      <p:ext uri="{BB962C8B-B14F-4D97-AF65-F5344CB8AC3E}">
        <p14:creationId xmlns:p14="http://schemas.microsoft.com/office/powerpoint/2010/main" val="924924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855" y="1258830"/>
            <a:ext cx="10952154" cy="2852737"/>
          </a:xfrm>
        </p:spPr>
        <p:txBody>
          <a:bodyPr>
            <a:normAutofit fontScale="90000"/>
          </a:bodyPr>
          <a:lstStyle/>
          <a:p>
            <a:r>
              <a:rPr lang="en-US" dirty="0" smtClean="0"/>
              <a:t/>
            </a:r>
            <a:br>
              <a:rPr lang="en-US" dirty="0" smtClean="0"/>
            </a:br>
            <a:r>
              <a:rPr lang="en-US" dirty="0" smtClean="0"/>
              <a:t> </a:t>
            </a:r>
            <a:r>
              <a:rPr lang="en-US" smtClean="0"/>
              <a:t>Writing Web Content</a:t>
            </a:r>
            <a:r>
              <a:rPr lang="en-US" dirty="0" smtClean="0"/>
              <a:t>: </a:t>
            </a:r>
            <a:br>
              <a:rPr lang="en-US" dirty="0" smtClean="0"/>
            </a:br>
            <a:r>
              <a:rPr lang="en-US" dirty="0" smtClean="0"/>
              <a:t>Getting started</a:t>
            </a:r>
            <a:endParaRPr lang="en-US" dirty="0"/>
          </a:p>
        </p:txBody>
      </p:sp>
    </p:spTree>
    <p:extLst>
      <p:ext uri="{BB962C8B-B14F-4D97-AF65-F5344CB8AC3E}">
        <p14:creationId xmlns:p14="http://schemas.microsoft.com/office/powerpoint/2010/main" val="765517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93" y="217967"/>
            <a:ext cx="5593074" cy="1485900"/>
          </a:xfrm>
        </p:spPr>
        <p:txBody>
          <a:bodyPr/>
          <a:lstStyle/>
          <a:p>
            <a:r>
              <a:rPr lang="en-US" dirty="0" smtClean="0"/>
              <a:t>The Writing Process: Difficult Yet Effective </a:t>
            </a:r>
            <a:endParaRPr lang="en-US" dirty="0"/>
          </a:p>
        </p:txBody>
      </p:sp>
      <p:sp>
        <p:nvSpPr>
          <p:cNvPr id="3" name="Content Placeholder 2"/>
          <p:cNvSpPr>
            <a:spLocks noGrp="1"/>
          </p:cNvSpPr>
          <p:nvPr>
            <p:ph idx="1"/>
          </p:nvPr>
        </p:nvSpPr>
        <p:spPr>
          <a:xfrm>
            <a:off x="1117455" y="2028073"/>
            <a:ext cx="9601200" cy="3581400"/>
          </a:xfrm>
        </p:spPr>
        <p:txBody>
          <a:bodyPr/>
          <a:lstStyle/>
          <a:p>
            <a:r>
              <a:rPr lang="en-US" dirty="0" smtClean="0"/>
              <a:t>Brainstorming</a:t>
            </a:r>
          </a:p>
          <a:p>
            <a:r>
              <a:rPr lang="en-US" dirty="0" smtClean="0"/>
              <a:t>Drafting</a:t>
            </a:r>
          </a:p>
          <a:p>
            <a:r>
              <a:rPr lang="en-US" dirty="0" smtClean="0"/>
              <a:t>Revising</a:t>
            </a:r>
            <a:endParaRPr lang="en-US" dirty="0" smtClean="0"/>
          </a:p>
          <a:p>
            <a:r>
              <a:rPr lang="en-US" dirty="0" smtClean="0"/>
              <a:t>Editing</a:t>
            </a:r>
          </a:p>
          <a:p>
            <a:r>
              <a:rPr lang="en-US" dirty="0" smtClean="0"/>
              <a:t>Publishing</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0874" y="1703867"/>
            <a:ext cx="3585535" cy="3585535"/>
          </a:xfrm>
          <a:prstGeom prst="rect">
            <a:avLst/>
          </a:prstGeom>
        </p:spPr>
      </p:pic>
    </p:spTree>
    <p:extLst>
      <p:ext uri="{BB962C8B-B14F-4D97-AF65-F5344CB8AC3E}">
        <p14:creationId xmlns:p14="http://schemas.microsoft.com/office/powerpoint/2010/main" val="1534318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BEBA8EAE-BF5A-486C-A8C5-ECC9F3942E4B}">
                <a14:imgProps xmlns:a14="http://schemas.microsoft.com/office/drawing/2010/main">
                  <a14:imgLayer r:embed="rId4">
                    <a14:imgEffect>
                      <a14:backgroundRemoval t="0" b="93500" l="0" r="100000">
                        <a14:foregroundMark x1="40833" y1="29500" x2="20500" y2="70167"/>
                        <a14:foregroundMark x1="23333" y1="68333" x2="37667" y2="82833"/>
                        <a14:foregroundMark x1="25833" y1="81333" x2="72833" y2="81500"/>
                        <a14:foregroundMark x1="74833" y1="78833" x2="72667" y2="65167"/>
                        <a14:foregroundMark x1="79167" y1="72167" x2="58000" y2="31833"/>
                        <a14:foregroundMark x1="57000" y1="29500" x2="39333" y2="31000"/>
                        <a14:foregroundMark x1="39500" y1="40667" x2="59000" y2="41167"/>
                        <a14:foregroundMark x1="44833" y1="33833" x2="61667" y2="35833"/>
                        <a14:foregroundMark x1="35500" y1="45000" x2="64667" y2="46333"/>
                        <a14:foregroundMark x1="28833" y1="60167" x2="74500" y2="60333"/>
                        <a14:foregroundMark x1="40167" y1="53500" x2="40167" y2="53500"/>
                        <a14:foregroundMark x1="60500" y1="52667" x2="60500" y2="52667"/>
                        <a14:foregroundMark x1="58000" y1="53833" x2="58000" y2="53833"/>
                        <a14:foregroundMark x1="36667" y1="54500" x2="44833" y2="54833"/>
                        <a14:foregroundMark x1="54667" y1="54500" x2="66167" y2="54000"/>
                        <a14:foregroundMark x1="35000" y1="52000" x2="34167" y2="58333"/>
                        <a14:foregroundMark x1="30000" y1="65000" x2="69500" y2="73833"/>
                        <a14:foregroundMark x1="32167" y1="72833" x2="70667" y2="64500"/>
                        <a14:foregroundMark x1="37833" y1="65000" x2="57667" y2="63833"/>
                        <a14:foregroundMark x1="14833" y1="81667" x2="85667" y2="83500"/>
                        <a14:foregroundMark x1="23000" y1="75833" x2="70833" y2="76000"/>
                        <a14:foregroundMark x1="34500" y1="85000" x2="82000" y2="85667"/>
                        <a14:foregroundMark x1="89500" y1="85500" x2="81167" y2="77333"/>
                        <a14:foregroundMark x1="11333" y1="84833" x2="19833" y2="74333"/>
                        <a14:foregroundMark x1="19833" y1="84333" x2="10667" y2="85000"/>
                        <a14:foregroundMark x1="30167" y1="86333" x2="52000" y2="86500"/>
                        <a14:foregroundMark x1="44167" y1="23833" x2="50667" y2="16833"/>
                        <a14:foregroundMark x1="51833" y1="16667" x2="57333" y2="24500"/>
                      </a14:backgroundRemoval>
                    </a14:imgEffect>
                  </a14:imgLayer>
                </a14:imgProps>
              </a:ext>
              <a:ext uri="{28A0092B-C50C-407E-A947-70E740481C1C}">
                <a14:useLocalDpi xmlns:a14="http://schemas.microsoft.com/office/drawing/2010/main" val="0"/>
              </a:ext>
            </a:extLst>
          </a:blip>
          <a:stretch>
            <a:fillRect/>
          </a:stretch>
        </p:blipFill>
        <p:spPr>
          <a:xfrm>
            <a:off x="2634768" y="1675514"/>
            <a:ext cx="4440590" cy="4440590"/>
          </a:xfrm>
          <a:prstGeom prst="rect">
            <a:avLst/>
          </a:prstGeom>
        </p:spPr>
      </p:pic>
      <p:sp>
        <p:nvSpPr>
          <p:cNvPr id="2" name="Title 1"/>
          <p:cNvSpPr>
            <a:spLocks noGrp="1"/>
          </p:cNvSpPr>
          <p:nvPr>
            <p:ph type="title"/>
          </p:nvPr>
        </p:nvSpPr>
        <p:spPr/>
        <p:txBody>
          <a:bodyPr/>
          <a:lstStyle/>
          <a:p>
            <a:r>
              <a:rPr lang="en-US" dirty="0" smtClean="0"/>
              <a:t>A Special Triangle</a:t>
            </a:r>
            <a:endParaRPr lang="en-US" dirty="0"/>
          </a:p>
        </p:txBody>
      </p:sp>
      <p:sp>
        <p:nvSpPr>
          <p:cNvPr id="5" name="TextBox 4"/>
          <p:cNvSpPr txBox="1"/>
          <p:nvPr/>
        </p:nvSpPr>
        <p:spPr>
          <a:xfrm>
            <a:off x="4323507" y="1490848"/>
            <a:ext cx="1180451" cy="400110"/>
          </a:xfrm>
          <a:prstGeom prst="rect">
            <a:avLst/>
          </a:prstGeom>
          <a:noFill/>
        </p:spPr>
        <p:txBody>
          <a:bodyPr wrap="none" rtlCol="0">
            <a:spAutoFit/>
          </a:bodyPr>
          <a:lstStyle/>
          <a:p>
            <a:r>
              <a:rPr lang="en-US" sz="2000" b="1" dirty="0" smtClean="0"/>
              <a:t>Message</a:t>
            </a:r>
            <a:endParaRPr lang="en-US" b="1" dirty="0"/>
          </a:p>
        </p:txBody>
      </p:sp>
      <p:sp>
        <p:nvSpPr>
          <p:cNvPr id="6" name="TextBox 5"/>
          <p:cNvSpPr txBox="1"/>
          <p:nvPr/>
        </p:nvSpPr>
        <p:spPr>
          <a:xfrm>
            <a:off x="1826901" y="5406033"/>
            <a:ext cx="1029449" cy="400110"/>
          </a:xfrm>
          <a:prstGeom prst="rect">
            <a:avLst/>
          </a:prstGeom>
          <a:noFill/>
        </p:spPr>
        <p:txBody>
          <a:bodyPr wrap="none" rtlCol="0">
            <a:spAutoFit/>
          </a:bodyPr>
          <a:lstStyle/>
          <a:p>
            <a:r>
              <a:rPr lang="en-US" sz="2000" b="1" dirty="0" smtClean="0"/>
              <a:t>Writer</a:t>
            </a:r>
            <a:endParaRPr lang="en-US" sz="2000" b="1" dirty="0"/>
          </a:p>
        </p:txBody>
      </p:sp>
      <p:sp>
        <p:nvSpPr>
          <p:cNvPr id="7" name="TextBox 6"/>
          <p:cNvSpPr txBox="1"/>
          <p:nvPr/>
        </p:nvSpPr>
        <p:spPr>
          <a:xfrm>
            <a:off x="6969957" y="5406033"/>
            <a:ext cx="1311578" cy="400110"/>
          </a:xfrm>
          <a:prstGeom prst="rect">
            <a:avLst/>
          </a:prstGeom>
          <a:noFill/>
        </p:spPr>
        <p:txBody>
          <a:bodyPr wrap="none" rtlCol="0">
            <a:spAutoFit/>
          </a:bodyPr>
          <a:lstStyle/>
          <a:p>
            <a:r>
              <a:rPr lang="en-US" sz="2000" b="1" dirty="0" smtClean="0"/>
              <a:t>Audience</a:t>
            </a:r>
            <a:endParaRPr lang="en-US" sz="2000" b="1" dirty="0"/>
          </a:p>
        </p:txBody>
      </p:sp>
    </p:spTree>
    <p:extLst>
      <p:ext uri="{BB962C8B-B14F-4D97-AF65-F5344CB8AC3E}">
        <p14:creationId xmlns:p14="http://schemas.microsoft.com/office/powerpoint/2010/main" val="1413131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Special Triangle: James Bond Style</a:t>
            </a:r>
            <a:endParaRPr lang="en-US" dirty="0"/>
          </a:p>
        </p:txBody>
      </p:sp>
      <p:sp>
        <p:nvSpPr>
          <p:cNvPr id="5" name="TextBox 4"/>
          <p:cNvSpPr txBox="1"/>
          <p:nvPr/>
        </p:nvSpPr>
        <p:spPr>
          <a:xfrm>
            <a:off x="4013265" y="1143936"/>
            <a:ext cx="1918474" cy="707886"/>
          </a:xfrm>
          <a:prstGeom prst="rect">
            <a:avLst/>
          </a:prstGeom>
          <a:noFill/>
        </p:spPr>
        <p:txBody>
          <a:bodyPr wrap="none" rtlCol="0">
            <a:spAutoFit/>
          </a:bodyPr>
          <a:lstStyle/>
          <a:p>
            <a:pPr algn="ctr"/>
            <a:r>
              <a:rPr lang="en-US" sz="2000" b="1" dirty="0" smtClean="0"/>
              <a:t>Message</a:t>
            </a:r>
            <a:r>
              <a:rPr lang="en-US" sz="2000" dirty="0" smtClean="0"/>
              <a:t>: </a:t>
            </a:r>
          </a:p>
          <a:p>
            <a:pPr algn="ctr"/>
            <a:r>
              <a:rPr lang="en-US" sz="2000" dirty="0" smtClean="0"/>
              <a:t>Gadgets/Devices</a:t>
            </a:r>
            <a:endParaRPr lang="en-US" sz="2000" dirty="0"/>
          </a:p>
        </p:txBody>
      </p:sp>
      <p:sp>
        <p:nvSpPr>
          <p:cNvPr id="6" name="TextBox 5"/>
          <p:cNvSpPr txBox="1"/>
          <p:nvPr/>
        </p:nvSpPr>
        <p:spPr>
          <a:xfrm>
            <a:off x="1835569" y="5187659"/>
            <a:ext cx="1130438" cy="707886"/>
          </a:xfrm>
          <a:prstGeom prst="rect">
            <a:avLst/>
          </a:prstGeom>
          <a:noFill/>
        </p:spPr>
        <p:txBody>
          <a:bodyPr wrap="none" rtlCol="0">
            <a:spAutoFit/>
          </a:bodyPr>
          <a:lstStyle/>
          <a:p>
            <a:pPr algn="ctr"/>
            <a:r>
              <a:rPr lang="en-US" sz="2000" b="1" dirty="0" smtClean="0"/>
              <a:t>Writer</a:t>
            </a:r>
            <a:r>
              <a:rPr lang="en-US" sz="2000" dirty="0" smtClean="0"/>
              <a:t>: </a:t>
            </a:r>
          </a:p>
          <a:p>
            <a:pPr algn="ctr"/>
            <a:r>
              <a:rPr lang="en-US" sz="2000" dirty="0" smtClean="0"/>
              <a:t>Q</a:t>
            </a:r>
            <a:endParaRPr lang="en-US" sz="2000" dirty="0"/>
          </a:p>
        </p:txBody>
      </p:sp>
      <p:sp>
        <p:nvSpPr>
          <p:cNvPr id="7" name="TextBox 6"/>
          <p:cNvSpPr txBox="1"/>
          <p:nvPr/>
        </p:nvSpPr>
        <p:spPr>
          <a:xfrm>
            <a:off x="6970427" y="5187659"/>
            <a:ext cx="1412566" cy="707886"/>
          </a:xfrm>
          <a:prstGeom prst="rect">
            <a:avLst/>
          </a:prstGeom>
          <a:noFill/>
        </p:spPr>
        <p:txBody>
          <a:bodyPr wrap="none" rtlCol="0">
            <a:spAutoFit/>
          </a:bodyPr>
          <a:lstStyle/>
          <a:p>
            <a:pPr algn="ctr"/>
            <a:r>
              <a:rPr lang="en-US" sz="2000" b="1" dirty="0" smtClean="0"/>
              <a:t>Audience</a:t>
            </a:r>
            <a:r>
              <a:rPr lang="en-US" sz="2000" dirty="0" smtClean="0"/>
              <a:t>: </a:t>
            </a:r>
          </a:p>
          <a:p>
            <a:pPr algn="ctr"/>
            <a:r>
              <a:rPr lang="en-US" sz="2000" dirty="0" smtClean="0"/>
              <a:t>James Bond</a:t>
            </a:r>
            <a:endParaRPr lang="en-US" sz="2000" dirty="0"/>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93500" l="0" r="100000">
                        <a14:foregroundMark x1="40833" y1="29500" x2="20500" y2="70167"/>
                        <a14:foregroundMark x1="23333" y1="68333" x2="37667" y2="82833"/>
                        <a14:foregroundMark x1="25833" y1="81333" x2="72833" y2="81500"/>
                        <a14:foregroundMark x1="74833" y1="78833" x2="72667" y2="65167"/>
                        <a14:foregroundMark x1="79167" y1="72167" x2="58000" y2="31833"/>
                        <a14:foregroundMark x1="57000" y1="29500" x2="39333" y2="31000"/>
                        <a14:foregroundMark x1="39500" y1="40667" x2="59000" y2="41167"/>
                        <a14:foregroundMark x1="44833" y1="33833" x2="61667" y2="35833"/>
                        <a14:foregroundMark x1="35500" y1="45000" x2="64667" y2="46333"/>
                        <a14:foregroundMark x1="28833" y1="60167" x2="74500" y2="60333"/>
                        <a14:foregroundMark x1="40167" y1="53500" x2="40167" y2="53500"/>
                        <a14:foregroundMark x1="60500" y1="52667" x2="60500" y2="52667"/>
                        <a14:foregroundMark x1="58000" y1="53833" x2="58000" y2="53833"/>
                        <a14:foregroundMark x1="36667" y1="54500" x2="44833" y2="54833"/>
                        <a14:foregroundMark x1="54667" y1="54500" x2="66167" y2="54000"/>
                        <a14:foregroundMark x1="35000" y1="52000" x2="34167" y2="58333"/>
                        <a14:foregroundMark x1="30000" y1="65000" x2="69500" y2="73833"/>
                        <a14:foregroundMark x1="32167" y1="72833" x2="70667" y2="64500"/>
                        <a14:foregroundMark x1="37833" y1="65000" x2="57667" y2="63833"/>
                        <a14:foregroundMark x1="14833" y1="81667" x2="85667" y2="83500"/>
                        <a14:foregroundMark x1="23000" y1="75833" x2="70833" y2="76000"/>
                        <a14:foregroundMark x1="34500" y1="85000" x2="82000" y2="85667"/>
                        <a14:foregroundMark x1="89500" y1="85500" x2="81167" y2="77333"/>
                        <a14:foregroundMark x1="11333" y1="84833" x2="19833" y2="74333"/>
                        <a14:foregroundMark x1="19833" y1="84333" x2="10667" y2="85000"/>
                        <a14:foregroundMark x1="30167" y1="86333" x2="52000" y2="86500"/>
                        <a14:foregroundMark x1="44167" y1="23833" x2="50667" y2="16833"/>
                        <a14:foregroundMark x1="51833" y1="16667" x2="57333" y2="24500"/>
                      </a14:backgroundRemoval>
                    </a14:imgEffect>
                  </a14:imgLayer>
                </a14:imgProps>
              </a:ext>
              <a:ext uri="{28A0092B-C50C-407E-A947-70E740481C1C}">
                <a14:useLocalDpi xmlns:a14="http://schemas.microsoft.com/office/drawing/2010/main" val="0"/>
              </a:ext>
            </a:extLst>
          </a:blip>
          <a:stretch>
            <a:fillRect/>
          </a:stretch>
        </p:blipFill>
        <p:spPr>
          <a:xfrm>
            <a:off x="2634768" y="1675514"/>
            <a:ext cx="4440590" cy="4440590"/>
          </a:xfrm>
          <a:prstGeom prst="rect">
            <a:avLst/>
          </a:prstGeom>
        </p:spPr>
      </p:pic>
    </p:spTree>
    <p:extLst>
      <p:ext uri="{BB962C8B-B14F-4D97-AF65-F5344CB8AC3E}">
        <p14:creationId xmlns:p14="http://schemas.microsoft.com/office/powerpoint/2010/main" val="967805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2117</TotalTime>
  <Words>2147</Words>
  <Application>Microsoft Macintosh PowerPoint</Application>
  <PresentationFormat>Widescreen</PresentationFormat>
  <Paragraphs>261</Paragraphs>
  <Slides>30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Calibri</vt:lpstr>
      <vt:lpstr>Franklin Gothic Book</vt:lpstr>
      <vt:lpstr>Gill Sans MT</vt:lpstr>
      <vt:lpstr>Helvetica</vt:lpstr>
      <vt:lpstr>Mangal</vt:lpstr>
      <vt:lpstr>Wingdings</vt:lpstr>
      <vt:lpstr>Crop</vt:lpstr>
      <vt:lpstr>PowerPoint Presentation</vt:lpstr>
      <vt:lpstr>Web Content Development:</vt:lpstr>
      <vt:lpstr>What Have You Heard About Writing Web Content?</vt:lpstr>
      <vt:lpstr>What is  content strategy?</vt:lpstr>
      <vt:lpstr>What is Content Strategy?</vt:lpstr>
      <vt:lpstr>  Writing Web Content:  Getting started</vt:lpstr>
      <vt:lpstr>The Writing Process: Difficult Yet Effective </vt:lpstr>
      <vt:lpstr>A Special Triangle</vt:lpstr>
      <vt:lpstr>A Special Triangle: James Bond Style</vt:lpstr>
      <vt:lpstr>Using the Triangle</vt:lpstr>
      <vt:lpstr>Refining the Triangle</vt:lpstr>
      <vt:lpstr>The Rhetorical Hexagram</vt:lpstr>
      <vt:lpstr>Using the Hexagram</vt:lpstr>
      <vt:lpstr>Refining Hexagram</vt:lpstr>
      <vt:lpstr>Strategies for mission accomplishment</vt:lpstr>
      <vt:lpstr>Good Content is Appropriate</vt:lpstr>
      <vt:lpstr>Good Content is Appropriate: Strategy</vt:lpstr>
      <vt:lpstr>Good Content is User-Centered</vt:lpstr>
      <vt:lpstr>Good Content is User-Centered: Strategy </vt:lpstr>
      <vt:lpstr> writing Web Content: Creating and revising</vt:lpstr>
      <vt:lpstr>Good Content is Consistent</vt:lpstr>
      <vt:lpstr>Good Content is Consistent: Strategy</vt:lpstr>
      <vt:lpstr>Good Content is Clear and Concise</vt:lpstr>
      <vt:lpstr>Good Content is Clear and Concise: Strategy</vt:lpstr>
      <vt:lpstr> Writing Web Content: Maintaining</vt:lpstr>
      <vt:lpstr>Good Content is Supported</vt:lpstr>
      <vt:lpstr>Good Content is Supported: Strategy</vt:lpstr>
      <vt:lpstr>How can we Help?</vt:lpstr>
      <vt:lpstr>The KSU Writing Center Offers</vt:lpstr>
      <vt:lpstr>Bibliography</vt:lpstr>
    </vt:vector>
  </TitlesOfParts>
  <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milyamaxfield@gmail.com</cp:lastModifiedBy>
  <cp:revision>72</cp:revision>
  <dcterms:created xsi:type="dcterms:W3CDTF">2017-09-21T13:32:27Z</dcterms:created>
  <dcterms:modified xsi:type="dcterms:W3CDTF">2017-09-27T12:14:09Z</dcterms:modified>
</cp:coreProperties>
</file>